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21"/>
  </p:notesMasterIdLst>
  <p:sldIdLst>
    <p:sldId id="256" r:id="rId3"/>
    <p:sldId id="257" r:id="rId4"/>
    <p:sldId id="273" r:id="rId5"/>
    <p:sldId id="274" r:id="rId6"/>
    <p:sldId id="275" r:id="rId7"/>
    <p:sldId id="276" r:id="rId8"/>
    <p:sldId id="277" r:id="rId9"/>
    <p:sldId id="266" r:id="rId10"/>
    <p:sldId id="267" r:id="rId11"/>
    <p:sldId id="268" r:id="rId12"/>
    <p:sldId id="269" r:id="rId13"/>
    <p:sldId id="270" r:id="rId14"/>
    <p:sldId id="271" r:id="rId15"/>
    <p:sldId id="272" r:id="rId16"/>
    <p:sldId id="281" r:id="rId17"/>
    <p:sldId id="282" r:id="rId18"/>
    <p:sldId id="283" r:id="rId19"/>
    <p:sldId id="28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20">
          <p15:clr>
            <a:srgbClr val="A4A3A4"/>
          </p15:clr>
        </p15:guide>
        <p15:guide id="2" pos="1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312"/>
      </p:cViewPr>
      <p:guideLst>
        <p:guide orient="horz" pos="720"/>
        <p:guide pos="1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ytimes.com/2009/11/03/opinion/03tue3.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everyone to Taste the Future.</a:t>
            </a:r>
            <a:endParaRPr/>
          </a:p>
        </p:txBody>
      </p:sp>
      <p:sp>
        <p:nvSpPr>
          <p:cNvPr id="111" name="Google Shape;11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And Massachusetts isn’t the only state getting fracked gas.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trike="sngStrike"/>
              <a:t>So, we want to share a different story with you… one of transformation, hope and a bright renewable future. In fact, our goal today is to convince you that the future is exciting, better than you imagined, and it begins now.</a:t>
            </a:r>
            <a:endParaRPr strike="sngStrike"/>
          </a:p>
          <a:p>
            <a:pPr marL="0" lvl="0" indent="0" algn="l" rtl="0">
              <a:lnSpc>
                <a:spcPct val="100000"/>
              </a:lnSpc>
              <a:spcBef>
                <a:spcPts val="0"/>
              </a:spcBef>
              <a:spcAft>
                <a:spcPts val="0"/>
              </a:spcAft>
              <a:buSzPts val="1400"/>
              <a:buNone/>
            </a:pPr>
            <a:endParaRPr/>
          </a:p>
        </p:txBody>
      </p:sp>
      <p:sp>
        <p:nvSpPr>
          <p:cNvPr id="223" name="Google Shape;2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411971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solidFill>
                  <a:srgbClr val="333333"/>
                </a:solidFill>
                <a:highlight>
                  <a:schemeClr val="lt1"/>
                </a:highlight>
              </a:rPr>
              <a:t>Strangely, w</a:t>
            </a:r>
            <a:r>
              <a:rPr lang="en-US" sz="1200">
                <a:solidFill>
                  <a:srgbClr val="333333"/>
                </a:solidFill>
                <a:highlight>
                  <a:schemeClr val="lt1"/>
                </a:highlight>
              </a:rPr>
              <a:t>e don’t actually know what we’re getting.  Most industries have to report the chemicals they use.  But not fracking.  Basically because Vice President Cheney was part of Halliburton and Halliburton wanted fracking, he created the “Cheney loophole.”  Currently, roughly 20% of fracking chemicals remain undisclosed because they are considered proprietary.</a:t>
            </a:r>
            <a:endParaRPr/>
          </a:p>
          <a:p>
            <a:pPr marL="0" lvl="0" indent="0" algn="l" rtl="0">
              <a:lnSpc>
                <a:spcPct val="90000"/>
              </a:lnSpc>
              <a:spcBef>
                <a:spcPts val="1000"/>
              </a:spcBef>
              <a:spcAft>
                <a:spcPts val="0"/>
              </a:spcAft>
              <a:buClr>
                <a:schemeClr val="dk1"/>
              </a:buClr>
              <a:buSzPts val="1100"/>
              <a:buFont typeface="Arial"/>
              <a:buNone/>
            </a:pPr>
            <a:endParaRPr sz="1200">
              <a:solidFill>
                <a:srgbClr val="333333"/>
              </a:solidFill>
              <a:highlight>
                <a:schemeClr val="lt1"/>
              </a:highlight>
            </a:endParaRPr>
          </a:p>
          <a:p>
            <a:pPr marL="0" lvl="0" indent="0" algn="l" rtl="0">
              <a:lnSpc>
                <a:spcPct val="90000"/>
              </a:lnSpc>
              <a:spcBef>
                <a:spcPts val="1000"/>
              </a:spcBef>
              <a:spcAft>
                <a:spcPts val="0"/>
              </a:spcAft>
              <a:buClr>
                <a:schemeClr val="dk1"/>
              </a:buClr>
              <a:buSzPts val="1100"/>
              <a:buFont typeface="Arial"/>
              <a:buNone/>
            </a:pPr>
            <a:r>
              <a:rPr lang="en-US" sz="1200">
                <a:solidFill>
                  <a:srgbClr val="333333"/>
                </a:solidFill>
                <a:highlight>
                  <a:schemeClr val="lt1"/>
                </a:highlight>
              </a:rPr>
              <a:t>EXTRA INFO</a:t>
            </a:r>
            <a:endParaRPr/>
          </a:p>
          <a:p>
            <a:pPr marL="0" lvl="0" indent="0" algn="l" rtl="0">
              <a:lnSpc>
                <a:spcPct val="90000"/>
              </a:lnSpc>
              <a:spcBef>
                <a:spcPts val="1000"/>
              </a:spcBef>
              <a:spcAft>
                <a:spcPts val="0"/>
              </a:spcAft>
              <a:buClr>
                <a:schemeClr val="dk1"/>
              </a:buClr>
              <a:buSzPts val="1100"/>
              <a:buFont typeface="Arial"/>
              <a:buNone/>
            </a:pPr>
            <a:r>
              <a:rPr lang="en-US" sz="1350" u="sng">
                <a:solidFill>
                  <a:schemeClr val="hlink"/>
                </a:solidFill>
                <a:highlight>
                  <a:srgbClr val="FFFFFF"/>
                </a:highlight>
                <a:latin typeface="Open Sans"/>
                <a:ea typeface="Open Sans"/>
                <a:cs typeface="Open Sans"/>
                <a:sym typeface="Open Sans"/>
                <a:hlinkClick r:id="rId3"/>
              </a:rPr>
              <a:t>http://www.nytimes.com/2009/11/03/opinion/03tue3.html</a:t>
            </a:r>
            <a:endParaRPr sz="1350">
              <a:solidFill>
                <a:srgbClr val="202020"/>
              </a:solidFill>
              <a:highlight>
                <a:srgbClr val="FFFFFF"/>
              </a:highlight>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1100"/>
              <a:buFont typeface="Arial"/>
              <a:buNone/>
            </a:pPr>
            <a:r>
              <a:rPr lang="en-US" sz="1350">
                <a:solidFill>
                  <a:srgbClr val="202020"/>
                </a:solidFill>
                <a:highlight>
                  <a:srgbClr val="FFFFFF"/>
                </a:highlight>
                <a:latin typeface="Open Sans"/>
                <a:ea typeface="Open Sans"/>
                <a:cs typeface="Open Sans"/>
                <a:sym typeface="Open Sans"/>
              </a:rPr>
              <a:t>explicitly exempted fracking operations from key provisions of the Safe Drinking Water Act</a:t>
            </a:r>
            <a:endParaRPr/>
          </a:p>
          <a:p>
            <a:pPr marL="0" lvl="0" indent="0" algn="l" rtl="0">
              <a:lnSpc>
                <a:spcPct val="90000"/>
              </a:lnSpc>
              <a:spcBef>
                <a:spcPts val="1000"/>
              </a:spcBef>
              <a:spcAft>
                <a:spcPts val="0"/>
              </a:spcAft>
              <a:buClr>
                <a:schemeClr val="dk1"/>
              </a:buClr>
              <a:buSzPts val="1100"/>
              <a:buFont typeface="Arial"/>
              <a:buNone/>
            </a:pPr>
            <a:r>
              <a:rPr lang="en-US" sz="1350">
                <a:solidFill>
                  <a:srgbClr val="202020"/>
                </a:solidFill>
                <a:highlight>
                  <a:srgbClr val="FFFFFF"/>
                </a:highlight>
                <a:latin typeface="Open Sans"/>
                <a:ea typeface="Open Sans"/>
                <a:cs typeface="Open Sans"/>
                <a:sym typeface="Open Sans"/>
              </a:rPr>
              <a:t>https://www.foodandwaterwatch.org/news/ten-years-later-halliburton-loophole-and-americas-dirty-fracking-boom</a:t>
            </a:r>
            <a:endParaRPr/>
          </a:p>
          <a:p>
            <a:pPr marL="0" lvl="0" indent="0" algn="l" rtl="0">
              <a:lnSpc>
                <a:spcPct val="100000"/>
              </a:lnSpc>
              <a:spcBef>
                <a:spcPts val="0"/>
              </a:spcBef>
              <a:spcAft>
                <a:spcPts val="0"/>
              </a:spcAft>
              <a:buSzPts val="1400"/>
              <a:buNone/>
            </a:pPr>
            <a:endParaRPr/>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37668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So</a:t>
            </a:r>
            <a:r>
              <a:rPr lang="en-US"/>
              <a:t>, people have increasingly been asking us</a:t>
            </a:r>
            <a:r>
              <a:rPr lang="en-US" sz="1200">
                <a:solidFill>
                  <a:schemeClr val="dk1"/>
                </a:solidFill>
                <a:latin typeface="Calibri"/>
                <a:ea typeface="Calibri"/>
                <a:cs typeface="Calibri"/>
                <a:sym typeface="Calibri"/>
              </a:rPr>
              <a:t>, are any of the fracking chemicals being delivered to our homes with the fracked gas?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To answer that, a group of scientists sampled</a:t>
            </a:r>
            <a:r>
              <a:rPr lang="en-US" sz="1200">
                <a:solidFill>
                  <a:schemeClr val="dk1"/>
                </a:solidFill>
                <a:latin typeface="Calibri"/>
                <a:ea typeface="Calibri"/>
                <a:cs typeface="Calibri"/>
                <a:sym typeface="Calibri"/>
              </a:rPr>
              <a:t> </a:t>
            </a:r>
            <a:r>
              <a:rPr lang="en-US"/>
              <a:t>the gas delivered to</a:t>
            </a:r>
            <a:r>
              <a:rPr lang="en-US" sz="1200">
                <a:solidFill>
                  <a:schemeClr val="dk1"/>
                </a:solidFill>
                <a:latin typeface="Calibri"/>
                <a:ea typeface="Calibri"/>
                <a:cs typeface="Calibri"/>
                <a:sym typeface="Calibri"/>
              </a:rPr>
              <a:t> people’s homes and </a:t>
            </a:r>
            <a:r>
              <a:rPr lang="en-US"/>
              <a:t>ran independent tests for volatile organic compounds.  Phase I of this first of its kind study, identified more than 100 volatile organic compounds and now a larger scale Phase II study is in the process of seeking funding</a:t>
            </a:r>
            <a:r>
              <a:rPr lang="en-US" sz="1200">
                <a:solidFill>
                  <a:schemeClr val="dk1"/>
                </a:solidFill>
                <a:latin typeface="Calibri"/>
                <a:ea typeface="Calibri"/>
                <a:cs typeface="Calibri"/>
                <a:sym typeface="Calibri"/>
              </a:rPr>
              <a:t>.  ONE QUARTER of the chemicals initially identified are listed as “non-proprietary” chemicals used in fracking (in the FracFocus Database).  </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In other words, if you have gas, there is a chance </a:t>
            </a:r>
            <a:r>
              <a:rPr lang="en-US"/>
              <a:t>that</a:t>
            </a:r>
            <a:r>
              <a:rPr lang="en-US" sz="1200">
                <a:solidFill>
                  <a:schemeClr val="dk1"/>
                </a:solidFill>
                <a:latin typeface="Calibri"/>
                <a:ea typeface="Calibri"/>
                <a:cs typeface="Calibri"/>
                <a:sym typeface="Calibri"/>
              </a:rPr>
              <a:t> </a:t>
            </a:r>
            <a:r>
              <a:rPr lang="en-US"/>
              <a:t>traces of</a:t>
            </a:r>
            <a:r>
              <a:rPr lang="en-US" sz="1200">
                <a:solidFill>
                  <a:schemeClr val="dk1"/>
                </a:solidFill>
                <a:latin typeface="Calibri"/>
                <a:ea typeface="Calibri"/>
                <a:cs typeface="Calibri"/>
                <a:sym typeface="Calibri"/>
              </a:rPr>
              <a:t> that fracking stuff </a:t>
            </a:r>
            <a:r>
              <a:rPr lang="en-US"/>
              <a:t>are coming into </a:t>
            </a:r>
            <a:r>
              <a:rPr lang="en-US" sz="1200">
                <a:solidFill>
                  <a:schemeClr val="dk1"/>
                </a:solidFill>
                <a:latin typeface="Calibri"/>
                <a:ea typeface="Calibri"/>
                <a:cs typeface="Calibri"/>
                <a:sym typeface="Calibri"/>
              </a:rPr>
              <a:t>your home. We don’t actually know yet, but will share the results when we have them.</a:t>
            </a:r>
            <a:endParaRPr/>
          </a:p>
        </p:txBody>
      </p:sp>
      <p:sp>
        <p:nvSpPr>
          <p:cNvPr id="243" name="Google Shape;24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77385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Calibri"/>
              <a:buNone/>
            </a:pPr>
            <a:r>
              <a:rPr lang="en-US" sz="1200"/>
              <a:t>So we don’t know exactly what is being pumped into the ground, into the water and left in the gas.  </a:t>
            </a:r>
            <a:endParaRPr/>
          </a:p>
          <a:p>
            <a:pPr marL="0" lvl="0" indent="0" algn="l" rtl="0">
              <a:lnSpc>
                <a:spcPct val="90000"/>
              </a:lnSpc>
              <a:spcBef>
                <a:spcPts val="0"/>
              </a:spcBef>
              <a:spcAft>
                <a:spcPts val="0"/>
              </a:spcAft>
              <a:buClr>
                <a:schemeClr val="dk1"/>
              </a:buClr>
              <a:buSzPts val="1100"/>
              <a:buFont typeface="Calibri"/>
              <a:buNone/>
            </a:pPr>
            <a:r>
              <a:rPr lang="en-US"/>
              <a:t>We can, however,</a:t>
            </a:r>
            <a:r>
              <a:rPr lang="en-US" sz="1200"/>
              <a:t> look at the health effects that are </a:t>
            </a:r>
            <a:r>
              <a:rPr lang="en-US"/>
              <a:t>connected to gas extraction like fracking and combustion from cookstoves and so on.</a:t>
            </a:r>
            <a:endParaRPr/>
          </a:p>
          <a:p>
            <a:pPr marL="0" lvl="0" indent="0" algn="l" rtl="0">
              <a:lnSpc>
                <a:spcPct val="90000"/>
              </a:lnSpc>
              <a:spcBef>
                <a:spcPts val="1000"/>
              </a:spcBef>
              <a:spcAft>
                <a:spcPts val="0"/>
              </a:spcAft>
              <a:buClr>
                <a:schemeClr val="dk1"/>
              </a:buClr>
              <a:buSzPts val="1100"/>
              <a:buFont typeface="Calibri"/>
              <a:buNone/>
            </a:pPr>
            <a:r>
              <a:rPr lang="en-US" sz="1200"/>
              <a:t>Since the early 2000s, there have been over 900 peer reviewed articles on related health effects.  Which really isn’t that many – we need to do more research.</a:t>
            </a:r>
            <a:endParaRPr/>
          </a:p>
          <a:p>
            <a:pPr marL="0" lvl="0" indent="0" algn="l" rtl="0">
              <a:lnSpc>
                <a:spcPct val="90000"/>
              </a:lnSpc>
              <a:spcBef>
                <a:spcPts val="1000"/>
              </a:spcBef>
              <a:spcAft>
                <a:spcPts val="0"/>
              </a:spcAft>
              <a:buClr>
                <a:schemeClr val="dk1"/>
              </a:buClr>
              <a:buSzPts val="1100"/>
              <a:buFont typeface="Calibri"/>
              <a:buNone/>
            </a:pPr>
            <a:endParaRPr sz="1200"/>
          </a:p>
          <a:p>
            <a:pPr marL="0" lvl="0" indent="0" algn="l" rtl="0">
              <a:lnSpc>
                <a:spcPct val="100000"/>
              </a:lnSpc>
              <a:spcBef>
                <a:spcPts val="0"/>
              </a:spcBef>
              <a:spcAft>
                <a:spcPts val="0"/>
              </a:spcAft>
              <a:buSzPts val="1400"/>
              <a:buNone/>
            </a:pPr>
            <a:endParaRPr/>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417859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a:t>To be clear, we have no intention of panicking anyone.  Just, remember you are, by code, required to</a:t>
            </a:r>
            <a:r>
              <a:rPr lang="en-US" sz="1200">
                <a:solidFill>
                  <a:schemeClr val="dk1"/>
                </a:solidFill>
                <a:latin typeface="Calibri"/>
                <a:ea typeface="Calibri"/>
                <a:cs typeface="Calibri"/>
                <a:sym typeface="Calibri"/>
              </a:rPr>
              <a:t> ventilate when you’re using a gas stove.  Even if the food isn’t burning… PLEASE</a:t>
            </a:r>
            <a:r>
              <a:rPr lang="en-US"/>
              <a:t> do.  The code is there for a reason.</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a:p>
          <a:p>
            <a:pPr marL="0" marR="0" lvl="0" indent="0" algn="l" rtl="0">
              <a:lnSpc>
                <a:spcPct val="100000"/>
              </a:lnSpc>
              <a:spcBef>
                <a:spcPts val="0"/>
              </a:spcBef>
              <a:spcAft>
                <a:spcPts val="0"/>
              </a:spcAft>
              <a:buClr>
                <a:schemeClr val="dk1"/>
              </a:buClr>
              <a:buSzPts val="1100"/>
              <a:buFont typeface="Calibri"/>
              <a:buNone/>
            </a:pPr>
            <a:r>
              <a:rPr lang="en-US" sz="1200">
                <a:solidFill>
                  <a:schemeClr val="dk1"/>
                </a:solidFill>
                <a:latin typeface="Calibri"/>
                <a:ea typeface="Calibri"/>
                <a:cs typeface="Calibri"/>
                <a:sym typeface="Calibri"/>
              </a:rPr>
              <a:t>B</a:t>
            </a:r>
            <a:r>
              <a:rPr lang="en-US"/>
              <a:t>UT</a:t>
            </a:r>
            <a:r>
              <a:rPr lang="en-US" sz="1200">
                <a:solidFill>
                  <a:schemeClr val="dk1"/>
                </a:solidFill>
                <a:latin typeface="Calibri"/>
                <a:ea typeface="Calibri"/>
                <a:cs typeface="Calibri"/>
                <a:sym typeface="Calibri"/>
              </a:rPr>
              <a:t> if you don’t like noisy fans or freezing in the winter, then there is a 3rd option.</a:t>
            </a:r>
            <a:endParaRPr/>
          </a:p>
          <a:p>
            <a:pPr marL="0" lvl="0" indent="0" algn="l" rtl="0">
              <a:lnSpc>
                <a:spcPct val="100000"/>
              </a:lnSpc>
              <a:spcBef>
                <a:spcPts val="0"/>
              </a:spcBef>
              <a:spcAft>
                <a:spcPts val="0"/>
              </a:spcAft>
              <a:buSzPts val="1400"/>
              <a:buNone/>
            </a:pPr>
            <a:endParaRPr/>
          </a:p>
        </p:txBody>
      </p:sp>
      <p:sp>
        <p:nvSpPr>
          <p:cNvPr id="262" name="Google Shape;2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340842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AND, if you want to help us spread the word, consider inviting friends or colleagues to a Taste the Future event of your own.  </a:t>
            </a:r>
            <a:endParaRPr/>
          </a:p>
        </p:txBody>
      </p:sp>
      <p:sp>
        <p:nvSpPr>
          <p:cNvPr id="364" name="Google Shape;36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 we can all create the transition we want.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7" name="Google Shape;3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moment to thank the host/co-host, helpers and guests.</a:t>
            </a:r>
            <a:endParaRPr/>
          </a:p>
        </p:txBody>
      </p:sp>
      <p:sp>
        <p:nvSpPr>
          <p:cNvPr id="385" name="Google Shape;38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a sign up sheet if you would like host a party, if you would like to join Mothers Out Front, if you would like to be on HEETs mailing list… and also of note, HEET currently is looking for xx? more monthly donors in order to get $50K in funding from a local foundation.</a:t>
            </a:r>
            <a:endParaRPr/>
          </a:p>
        </p:txBody>
      </p:sp>
      <p:sp>
        <p:nvSpPr>
          <p:cNvPr id="393" name="Google Shape;393;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Created by HEET and Mothers out Front (and add any sponsors or event hosts here - and hosted by…..)</a:t>
            </a:r>
            <a:endParaRPr/>
          </a:p>
        </p:txBody>
      </p:sp>
      <p:sp>
        <p:nvSpPr>
          <p:cNvPr id="119" name="Google Shape;1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Induction cooking – the reason we’re here today. The speed and heat we love from cooking with Gas, but cleaner… and FASTER!</a:t>
            </a:r>
            <a:endParaRPr/>
          </a:p>
        </p:txBody>
      </p:sp>
      <p:sp>
        <p:nvSpPr>
          <p:cNvPr id="272" name="Google Shape;27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All the cool chefs use this method.  in Europe they’ve been using it for more than 20 years.</a:t>
            </a:r>
            <a:endParaRPr/>
          </a:p>
          <a:p>
            <a:pPr marL="0" lvl="0" indent="0" algn="l" rtl="0">
              <a:lnSpc>
                <a:spcPct val="100000"/>
              </a:lnSpc>
              <a:spcBef>
                <a:spcPts val="0"/>
              </a:spcBef>
              <a:spcAft>
                <a:spcPts val="0"/>
              </a:spcAft>
              <a:buSzPts val="1400"/>
              <a:buNone/>
            </a:pPr>
            <a:endParaRPr/>
          </a:p>
        </p:txBody>
      </p:sp>
      <p:sp>
        <p:nvSpPr>
          <p:cNvPr id="279" name="Google Shape;27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rgbClr val="000000"/>
                </a:solidFill>
                <a:latin typeface="Arial"/>
                <a:ea typeface="Arial"/>
                <a:cs typeface="Arial"/>
                <a:sym typeface="Arial"/>
              </a:rPr>
              <a:t>Electromagnet moves the electrons in the pan really quickly  left and then right and then right, and same as rubbing your hands together for a while, all that movement and friction causes heat. </a:t>
            </a:r>
            <a:endParaRPr b="0"/>
          </a:p>
          <a:p>
            <a:pPr marL="0" lvl="0" indent="0" algn="l" rtl="0">
              <a:lnSpc>
                <a:spcPct val="100000"/>
              </a:lnSpc>
              <a:spcBef>
                <a:spcPts val="0"/>
              </a:spcBef>
              <a:spcAft>
                <a:spcPts val="0"/>
              </a:spcAft>
              <a:buSzPts val="1400"/>
              <a:buNone/>
            </a:pPr>
            <a:r>
              <a:rPr lang="en-US" sz="1200" b="0" i="0" u="none" strike="noStrike" cap="none">
                <a:solidFill>
                  <a:srgbClr val="000000"/>
                </a:solidFill>
                <a:latin typeface="Arial"/>
                <a:ea typeface="Arial"/>
                <a:cs typeface="Arial"/>
                <a:sym typeface="Arial"/>
              </a:rPr>
              <a:t>The pan gets hot.  </a:t>
            </a:r>
            <a:r>
              <a:rPr lang="en-US" sz="1200" b="1" i="0" u="none" strike="noStrike" cap="none">
                <a:solidFill>
                  <a:srgbClr val="000000"/>
                </a:solidFill>
                <a:latin typeface="Arial"/>
                <a:ea typeface="Arial"/>
                <a:cs typeface="Arial"/>
                <a:sym typeface="Arial"/>
              </a:rPr>
              <a:t>It </a:t>
            </a:r>
            <a:r>
              <a:rPr lang="en-US" sz="1200" b="0" i="0" u="none" strike="noStrike" cap="none">
                <a:solidFill>
                  <a:srgbClr val="000000"/>
                </a:solidFill>
                <a:latin typeface="Arial"/>
                <a:ea typeface="Arial"/>
                <a:cs typeface="Arial"/>
                <a:sym typeface="Arial"/>
              </a:rPr>
              <a:t>is the burner</a:t>
            </a:r>
            <a:endParaRPr b="0"/>
          </a:p>
          <a:p>
            <a:pPr marL="0" lvl="0" indent="0" algn="l" rtl="0">
              <a:lnSpc>
                <a:spcPct val="100000"/>
              </a:lnSpc>
              <a:spcBef>
                <a:spcPts val="0"/>
              </a:spcBef>
              <a:spcAft>
                <a:spcPts val="0"/>
              </a:spcAft>
              <a:buSzPts val="1400"/>
              <a:buNone/>
            </a:pPr>
            <a:endParaRPr/>
          </a:p>
        </p:txBody>
      </p:sp>
      <p:sp>
        <p:nvSpPr>
          <p:cNvPr id="295" name="Google Shape;29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Unlike with gas stoves, where the heat is moved from the flame to the air to the pan to the food, wIth Induction, the heat moves directly from the pan to the food.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ALSO, it is SAFER…. Describe.</a:t>
            </a:r>
            <a:endParaRPr/>
          </a:p>
          <a:p>
            <a:pPr marL="0" lvl="0" indent="0" algn="l" rtl="0">
              <a:lnSpc>
                <a:spcPct val="100000"/>
              </a:lnSpc>
              <a:spcBef>
                <a:spcPts val="0"/>
              </a:spcBef>
              <a:spcAft>
                <a:spcPts val="0"/>
              </a:spcAft>
              <a:buSzPts val="1400"/>
              <a:buNone/>
            </a:pPr>
            <a:endParaRPr/>
          </a:p>
        </p:txBody>
      </p:sp>
      <p:sp>
        <p:nvSpPr>
          <p:cNvPr id="313" name="Google Shape;31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200">
                <a:solidFill>
                  <a:schemeClr val="dk1"/>
                </a:solidFill>
                <a:latin typeface="Calibri"/>
                <a:ea typeface="Calibri"/>
                <a:cs typeface="Calibri"/>
                <a:sym typeface="Calibri"/>
              </a:rPr>
              <a:t>The costs start at $50 for a portable burner you plug into the wall and place on any counter, up to $7,000 for a top of the line induction stovetop </a:t>
            </a:r>
            <a:r>
              <a:rPr lang="en-US"/>
              <a:t>with electric </a:t>
            </a:r>
            <a:r>
              <a:rPr lang="en-US" sz="1200">
                <a:solidFill>
                  <a:schemeClr val="dk1"/>
                </a:solidFill>
                <a:latin typeface="Calibri"/>
                <a:ea typeface="Calibri"/>
                <a:cs typeface="Calibri"/>
                <a:sym typeface="Calibri"/>
              </a:rPr>
              <a:t>oven. </a:t>
            </a:r>
            <a:endParaRPr/>
          </a:p>
          <a:p>
            <a:pPr marL="0" marR="0" lvl="0" indent="0" algn="l" rtl="0">
              <a:lnSpc>
                <a:spcPct val="100000"/>
              </a:lnSpc>
              <a:spcBef>
                <a:spcPts val="0"/>
              </a:spcBef>
              <a:spcAft>
                <a:spcPts val="0"/>
              </a:spcAft>
              <a:buClr>
                <a:schemeClr val="dk1"/>
              </a:buClr>
              <a:buSzPts val="1100"/>
              <a:buFont typeface="Calibri"/>
              <a:buNone/>
            </a:pPr>
            <a:r>
              <a:rPr lang="en-US" sz="1200">
                <a:solidFill>
                  <a:schemeClr val="dk1"/>
                </a:solidFill>
                <a:latin typeface="Calibri"/>
                <a:ea typeface="Calibri"/>
                <a:cs typeface="Calibri"/>
                <a:sym typeface="Calibri"/>
              </a:rPr>
              <a:t>Ikea is now selling a stovetop that is inset in your counter for $895.   </a:t>
            </a:r>
            <a:endParaRPr/>
          </a:p>
          <a:p>
            <a:pPr marL="0" marR="0" lvl="0" indent="0" algn="l" rtl="0">
              <a:lnSpc>
                <a:spcPct val="100000"/>
              </a:lnSpc>
              <a:spcBef>
                <a:spcPts val="0"/>
              </a:spcBef>
              <a:spcAft>
                <a:spcPts val="0"/>
              </a:spcAft>
              <a:buClr>
                <a:schemeClr val="dk1"/>
              </a:buClr>
              <a:buSzPts val="1100"/>
              <a:buFont typeface="Calibri"/>
              <a:buNone/>
            </a:pPr>
            <a:r>
              <a:rPr lang="en-US" sz="1200">
                <a:solidFill>
                  <a:schemeClr val="dk1"/>
                </a:solidFill>
                <a:latin typeface="Calibri"/>
                <a:ea typeface="Calibri"/>
                <a:cs typeface="Calibri"/>
                <a:sym typeface="Calibri"/>
              </a:rPr>
              <a:t>Home Depot now sells an induction range for $900.  </a:t>
            </a:r>
            <a:endParaRPr/>
          </a:p>
          <a:p>
            <a:pPr marL="0" marR="0" lvl="0" indent="0" algn="l" rtl="0">
              <a:lnSpc>
                <a:spcPct val="100000"/>
              </a:lnSpc>
              <a:spcBef>
                <a:spcPts val="0"/>
              </a:spcBef>
              <a:spcAft>
                <a:spcPts val="0"/>
              </a:spcAft>
              <a:buClr>
                <a:schemeClr val="dk1"/>
              </a:buClr>
              <a:buSzPts val="11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200">
                <a:solidFill>
                  <a:schemeClr val="dk1"/>
                </a:solidFill>
                <a:latin typeface="Calibri"/>
                <a:ea typeface="Calibri"/>
                <a:cs typeface="Calibri"/>
                <a:sym typeface="Calibri"/>
              </a:rPr>
              <a:t>Extras:</a:t>
            </a:r>
            <a:endParaRPr/>
          </a:p>
          <a:p>
            <a:pPr marL="0" marR="0" lvl="0" indent="0" algn="l" rtl="0">
              <a:lnSpc>
                <a:spcPct val="100000"/>
              </a:lnSpc>
              <a:spcBef>
                <a:spcPts val="0"/>
              </a:spcBef>
              <a:spcAft>
                <a:spcPts val="0"/>
              </a:spcAft>
              <a:buClr>
                <a:schemeClr val="dk1"/>
              </a:buClr>
              <a:buSzPts val="1100"/>
              <a:buFont typeface="Calibri"/>
              <a:buNone/>
            </a:pPr>
            <a:r>
              <a:rPr lang="en-US" sz="1200">
                <a:solidFill>
                  <a:schemeClr val="dk1"/>
                </a:solidFill>
                <a:latin typeface="Calibri"/>
                <a:ea typeface="Calibri"/>
                <a:cs typeface="Calibri"/>
                <a:sym typeface="Calibri"/>
              </a:rPr>
              <a:t>In general, low end induction </a:t>
            </a:r>
            <a:r>
              <a:rPr lang="en-US"/>
              <a:t>stoves</a:t>
            </a:r>
            <a:r>
              <a:rPr lang="en-US" sz="1200">
                <a:solidFill>
                  <a:schemeClr val="dk1"/>
                </a:solidFill>
                <a:latin typeface="Calibri"/>
                <a:ea typeface="Calibri"/>
                <a:cs typeface="Calibri"/>
                <a:sym typeface="Calibri"/>
              </a:rPr>
              <a:t> are twice as expensive as a low end gas stove.  But you’re getting cleaner air and less likely to blow up your home.</a:t>
            </a:r>
            <a:endParaRPr/>
          </a:p>
          <a:p>
            <a:pPr marL="0" marR="0" lvl="0" indent="0" algn="l" rtl="0">
              <a:lnSpc>
                <a:spcPct val="100000"/>
              </a:lnSpc>
              <a:spcBef>
                <a:spcPts val="0"/>
              </a:spcBef>
              <a:spcAft>
                <a:spcPts val="0"/>
              </a:spcAft>
              <a:buClr>
                <a:schemeClr val="dk1"/>
              </a:buClr>
              <a:buSzPts val="11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200">
                <a:solidFill>
                  <a:schemeClr val="dk1"/>
                </a:solidFill>
                <a:latin typeface="Calibri"/>
                <a:ea typeface="Calibri"/>
                <a:cs typeface="Calibri"/>
                <a:sym typeface="Calibri"/>
              </a:rPr>
              <a:t>Gas stove - $450 to $6500 for viking gas stove. </a:t>
            </a:r>
            <a:endParaRPr/>
          </a:p>
          <a:p>
            <a:pPr marL="0" lvl="0" indent="0" algn="l" rtl="0">
              <a:lnSpc>
                <a:spcPct val="100000"/>
              </a:lnSpc>
              <a:spcBef>
                <a:spcPts val="0"/>
              </a:spcBef>
              <a:spcAft>
                <a:spcPts val="0"/>
              </a:spcAft>
              <a:buSzPts val="1400"/>
              <a:buNone/>
            </a:pPr>
            <a:endParaRPr/>
          </a:p>
        </p:txBody>
      </p:sp>
      <p:sp>
        <p:nvSpPr>
          <p:cNvPr id="324" name="Google Shape;32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Calibri"/>
              <a:buNone/>
            </a:pPr>
            <a:r>
              <a:rPr lang="en-US" sz="1200">
                <a:solidFill>
                  <a:schemeClr val="dk1"/>
                </a:solidFill>
                <a:latin typeface="Calibri"/>
                <a:ea typeface="Calibri"/>
                <a:cs typeface="Calibri"/>
                <a:sym typeface="Calibri"/>
              </a:rPr>
              <a:t>However this easy-to-reach gas is mostly gone, so now there is fracking.  In this case the gas is generally deeper (although not always) and it’s no longer in one big bubble.  Instead it’s trapped inside of the shale in many small bubbles.  To release the gas, they have to crack the rock formations open by injecting a lot of water, sand and </a:t>
            </a:r>
            <a:r>
              <a:rPr lang="en-US" sz="1200" i="1">
                <a:solidFill>
                  <a:schemeClr val="dk1"/>
                </a:solidFill>
                <a:latin typeface="Calibri"/>
                <a:ea typeface="Calibri"/>
                <a:cs typeface="Calibri"/>
                <a:sym typeface="Calibri"/>
              </a:rPr>
              <a:t>chemicals</a:t>
            </a:r>
            <a:r>
              <a:rPr lang="en-US" sz="1200">
                <a:solidFill>
                  <a:schemeClr val="dk1"/>
                </a:solidFill>
                <a:latin typeface="Calibri"/>
                <a:ea typeface="Calibri"/>
                <a:cs typeface="Calibri"/>
                <a:sym typeface="Calibri"/>
              </a:rPr>
              <a:t> at enormous pressure.</a:t>
            </a:r>
            <a:endParaRPr/>
          </a:p>
          <a:p>
            <a:pPr marL="0" lvl="0" indent="0" algn="l" rtl="0">
              <a:lnSpc>
                <a:spcPct val="90000"/>
              </a:lnSpc>
              <a:spcBef>
                <a:spcPts val="1000"/>
              </a:spcBef>
              <a:spcAft>
                <a:spcPts val="0"/>
              </a:spcAft>
              <a:buClr>
                <a:schemeClr val="dk1"/>
              </a:buClr>
              <a:buSzPts val="1100"/>
              <a:buFont typeface="Calibri"/>
              <a:buNone/>
            </a:pPr>
            <a:r>
              <a:rPr lang="en-US"/>
              <a:t>One</a:t>
            </a:r>
            <a:r>
              <a:rPr lang="en-US" sz="1200">
                <a:solidFill>
                  <a:schemeClr val="dk1"/>
                </a:solidFill>
                <a:latin typeface="Calibri"/>
                <a:ea typeface="Calibri"/>
                <a:cs typeface="Calibri"/>
                <a:sym typeface="Calibri"/>
              </a:rPr>
              <a:t> question is, what are those chemicals?</a:t>
            </a:r>
            <a:endParaRPr/>
          </a:p>
          <a:p>
            <a:pPr marL="0" lvl="0" indent="0" algn="l" rtl="0">
              <a:lnSpc>
                <a:spcPct val="90000"/>
              </a:lnSpc>
              <a:spcBef>
                <a:spcPts val="1000"/>
              </a:spcBef>
              <a:spcAft>
                <a:spcPts val="0"/>
              </a:spcAft>
              <a:buClr>
                <a:schemeClr val="dk1"/>
              </a:buClr>
              <a:buSzPts val="1100"/>
              <a:buFont typeface="Calibri"/>
              <a:buNone/>
            </a:pPr>
            <a:endParaRPr sz="12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2" name="Google Shape;20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52230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Whatever it used to be when we were growing up, it’s changed now. For example, 80% of Mass. gas  is now from Marcellus Shale and thus likely fracked.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trike="sngStrike"/>
              <a:t>So, we want to share a different story with you… one of transformation, hope and a bright renewable future. In fact, our goal today is to convince you that the future is exciting, better than you imagined, and it begins now.</a:t>
            </a:r>
            <a:endParaRPr strike="sngStrike">
              <a:solidFill>
                <a:srgbClr val="FF0000"/>
              </a:solidFill>
              <a:highlight>
                <a:srgbClr val="FFFF00"/>
              </a:highlight>
            </a:endParaRPr>
          </a:p>
          <a:p>
            <a:pPr marL="0" lvl="0" indent="0" algn="l" rtl="0">
              <a:lnSpc>
                <a:spcPct val="100000"/>
              </a:lnSpc>
              <a:spcBef>
                <a:spcPts val="0"/>
              </a:spcBef>
              <a:spcAft>
                <a:spcPts val="0"/>
              </a:spcAft>
              <a:buSzPts val="1400"/>
              <a:buNone/>
            </a:pPr>
            <a:endParaRPr/>
          </a:p>
        </p:txBody>
      </p:sp>
      <p:sp>
        <p:nvSpPr>
          <p:cNvPr id="214" name="Google Shape;2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419739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11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5" name="Google Shape;85;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2"/>
        <p:cNvGrpSpPr/>
        <p:nvPr/>
      </p:nvGrpSpPr>
      <p:grpSpPr>
        <a:xfrm>
          <a:off x="0" y="0"/>
          <a:ext cx="0" cy="0"/>
          <a:chOff x="0" y="0"/>
          <a:chExt cx="0" cy="0"/>
        </a:xfrm>
      </p:grpSpPr>
      <p:pic>
        <p:nvPicPr>
          <p:cNvPr id="113" name="Google Shape;113;p17" descr="A picture containing cup, coffee, table, food&#10;&#10;Description automatically generated"/>
          <p:cNvPicPr preferRelativeResize="0"/>
          <p:nvPr/>
        </p:nvPicPr>
        <p:blipFill rotWithShape="1">
          <a:blip r:embed="rId3">
            <a:alphaModFix amt="40000"/>
          </a:blip>
          <a:srcRect t="8470" b="7260"/>
          <a:stretch/>
        </p:blipFill>
        <p:spPr>
          <a:xfrm>
            <a:off x="20" y="1"/>
            <a:ext cx="12191980" cy="6857999"/>
          </a:xfrm>
          <a:prstGeom prst="rect">
            <a:avLst/>
          </a:prstGeom>
          <a:noFill/>
          <a:ln>
            <a:noFill/>
          </a:ln>
        </p:spPr>
      </p:pic>
      <p:sp>
        <p:nvSpPr>
          <p:cNvPr id="114" name="Google Shape;114;p17"/>
          <p:cNvSpPr txBox="1">
            <a:spLocks noGrp="1"/>
          </p:cNvSpPr>
          <p:nvPr>
            <p:ph type="ctrTitle"/>
          </p:nvPr>
        </p:nvSpPr>
        <p:spPr>
          <a:xfrm>
            <a:off x="965200" y="965200"/>
            <a:ext cx="10261600" cy="356486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1500"/>
              <a:buFont typeface="Calibri"/>
              <a:buNone/>
            </a:pPr>
            <a:r>
              <a:rPr lang="en-US" sz="11500"/>
              <a:t>Taste the Future</a:t>
            </a:r>
            <a:endParaRPr/>
          </a:p>
        </p:txBody>
      </p:sp>
      <p:sp>
        <p:nvSpPr>
          <p:cNvPr id="115" name="Google Shape;115;p17"/>
          <p:cNvSpPr txBox="1">
            <a:spLocks noGrp="1"/>
          </p:cNvSpPr>
          <p:nvPr>
            <p:ph type="subTitle" idx="1"/>
          </p:nvPr>
        </p:nvSpPr>
        <p:spPr>
          <a:xfrm>
            <a:off x="965200" y="4572002"/>
            <a:ext cx="10261600" cy="12029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and</a:t>
            </a:r>
            <a:r>
              <a:rPr lang="en-US" sz="3200" i="1"/>
              <a:t> transition</a:t>
            </a:r>
            <a:r>
              <a:rPr lang="en-US" sz="3200"/>
              <a:t> to a clean energy home</a:t>
            </a:r>
            <a:endParaRPr/>
          </a:p>
          <a:p>
            <a:pPr marL="0" lvl="0" indent="0" algn="l" rtl="0">
              <a:lnSpc>
                <a:spcPct val="90000"/>
              </a:lnSpc>
              <a:spcBef>
                <a:spcPts val="1000"/>
              </a:spcBef>
              <a:spcAft>
                <a:spcPts val="0"/>
              </a:spcAft>
              <a:buClr>
                <a:schemeClr val="lt1"/>
              </a:buClr>
              <a:buSzPts val="3200"/>
              <a:buNone/>
            </a:pP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29"/>
          <p:cNvSpPr/>
          <p:nvPr/>
        </p:nvSpPr>
        <p:spPr>
          <a:xfrm>
            <a:off x="0" y="0"/>
            <a:ext cx="2013557" cy="6858000"/>
          </a:xfrm>
          <a:prstGeom prst="rect">
            <a:avLst/>
          </a:prstGeom>
          <a:solidFill>
            <a:srgbClr val="3E5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29"/>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Gas Is Changing </a:t>
            </a:r>
            <a:r>
              <a:rPr lang="en-US" sz="2600" b="1">
                <a:solidFill>
                  <a:srgbClr val="FFFFFF"/>
                </a:solidFill>
              </a:rPr>
              <a:t>Across America</a:t>
            </a:r>
            <a:br>
              <a:rPr lang="en-US" sz="2600" b="0" i="0" u="none" strike="noStrike" cap="none">
                <a:solidFill>
                  <a:srgbClr val="FFFFFF"/>
                </a:solidFill>
                <a:latin typeface="Arial"/>
                <a:ea typeface="Arial"/>
                <a:cs typeface="Arial"/>
                <a:sym typeface="Arial"/>
              </a:rPr>
            </a:br>
            <a:endParaRPr sz="2600">
              <a:solidFill>
                <a:srgbClr val="FFFFFF"/>
              </a:solidFill>
            </a:endParaRPr>
          </a:p>
        </p:txBody>
      </p:sp>
      <p:pic>
        <p:nvPicPr>
          <p:cNvPr id="228" name="Google Shape;228;p29" descr="A screenshot of a map&#10;&#10;Description automatically generated"/>
          <p:cNvPicPr preferRelativeResize="0"/>
          <p:nvPr/>
        </p:nvPicPr>
        <p:blipFill rotWithShape="1">
          <a:blip r:embed="rId3">
            <a:alphaModFix/>
          </a:blip>
          <a:srcRect/>
          <a:stretch/>
        </p:blipFill>
        <p:spPr>
          <a:xfrm>
            <a:off x="4174064" y="961812"/>
            <a:ext cx="6917271" cy="4930987"/>
          </a:xfrm>
          <a:prstGeom prst="rect">
            <a:avLst/>
          </a:prstGeom>
          <a:noFill/>
          <a:ln>
            <a:noFill/>
          </a:ln>
        </p:spPr>
      </p:pic>
    </p:spTree>
    <p:extLst>
      <p:ext uri="{BB962C8B-B14F-4D97-AF65-F5344CB8AC3E}">
        <p14:creationId xmlns:p14="http://schemas.microsoft.com/office/powerpoint/2010/main" val="142815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p:nvPr/>
        </p:nvSpPr>
        <p:spPr>
          <a:xfrm>
            <a:off x="0" y="0"/>
            <a:ext cx="12192000" cy="6858000"/>
          </a:xfrm>
          <a:prstGeom prst="rect">
            <a:avLst/>
          </a:prstGeom>
          <a:solidFill>
            <a:srgbClr val="4F62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30"/>
          <p:cNvSpPr txBox="1">
            <a:spLocks noGrp="1"/>
          </p:cNvSpPr>
          <p:nvPr>
            <p:ph type="title"/>
          </p:nvPr>
        </p:nvSpPr>
        <p:spPr>
          <a:xfrm>
            <a:off x="9093496" y="618681"/>
            <a:ext cx="2613872" cy="47945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alibri"/>
              <a:buNone/>
            </a:pPr>
            <a:r>
              <a:rPr lang="en-US" sz="3600">
                <a:solidFill>
                  <a:srgbClr val="FFFFFF"/>
                </a:solidFill>
              </a:rPr>
              <a:t>But what’s in it?</a:t>
            </a:r>
            <a:endParaRPr/>
          </a:p>
        </p:txBody>
      </p:sp>
      <p:sp>
        <p:nvSpPr>
          <p:cNvPr id="236" name="Google Shape;236;p30"/>
          <p:cNvSpPr/>
          <p:nvPr/>
        </p:nvSpPr>
        <p:spPr>
          <a:xfrm>
            <a:off x="493354"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p30"/>
          <p:cNvPicPr preferRelativeResize="0"/>
          <p:nvPr/>
        </p:nvPicPr>
        <p:blipFill rotWithShape="1">
          <a:blip r:embed="rId3">
            <a:alphaModFix/>
          </a:blip>
          <a:srcRect t="5123"/>
          <a:stretch/>
        </p:blipFill>
        <p:spPr>
          <a:xfrm>
            <a:off x="976251" y="942538"/>
            <a:ext cx="7163222" cy="4808332"/>
          </a:xfrm>
          <a:prstGeom prst="rect">
            <a:avLst/>
          </a:prstGeom>
          <a:noFill/>
          <a:ln>
            <a:noFill/>
          </a:ln>
        </p:spPr>
      </p:pic>
      <p:sp>
        <p:nvSpPr>
          <p:cNvPr id="238" name="Google Shape;238;p30"/>
          <p:cNvSpPr/>
          <p:nvPr/>
        </p:nvSpPr>
        <p:spPr>
          <a:xfrm>
            <a:off x="4998719" y="559179"/>
            <a:ext cx="2316481" cy="1391541"/>
          </a:xfrm>
          <a:prstGeom prst="wedgeRoundRectCallout">
            <a:avLst>
              <a:gd name="adj1" fmla="val -57742"/>
              <a:gd name="adj2" fmla="val 9885"/>
              <a:gd name="adj3" fmla="val 0"/>
            </a:avLst>
          </a:prstGeom>
          <a:solidFill>
            <a:srgbClr val="FFFFFF"/>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We’d tell you what’s in it, but then we’d have to let it kill you!</a:t>
            </a:r>
            <a:endParaRPr sz="1400" b="0" i="0" u="none" strike="noStrike" cap="none">
              <a:solidFill>
                <a:srgbClr val="000000"/>
              </a:solidFill>
              <a:latin typeface="Arial"/>
              <a:ea typeface="Arial"/>
              <a:cs typeface="Arial"/>
              <a:sym typeface="Arial"/>
            </a:endParaRPr>
          </a:p>
        </p:txBody>
      </p:sp>
      <p:sp>
        <p:nvSpPr>
          <p:cNvPr id="239" name="Google Shape;239;p30"/>
          <p:cNvSpPr txBox="1"/>
          <p:nvPr/>
        </p:nvSpPr>
        <p:spPr>
          <a:xfrm>
            <a:off x="579120" y="5775591"/>
            <a:ext cx="2133600" cy="83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 </a:t>
            </a:r>
            <a:r>
              <a:rPr lang="en-US" sz="1400" b="0" i="0" u="none" strike="noStrike" cap="none">
                <a:solidFill>
                  <a:srgbClr val="000000"/>
                </a:solidFill>
                <a:latin typeface="Arial"/>
                <a:ea typeface="Arial"/>
                <a:cs typeface="Arial"/>
                <a:sym typeface="Arial"/>
              </a:rPr>
              <a:t>DesmogBlog.com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1839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1"/>
          <p:cNvPicPr preferRelativeResize="0"/>
          <p:nvPr/>
        </p:nvPicPr>
        <p:blipFill rotWithShape="1">
          <a:blip r:embed="rId3">
            <a:alphaModFix/>
          </a:blip>
          <a:srcRect t="10085" b="5328"/>
          <a:stretch/>
        </p:blipFill>
        <p:spPr>
          <a:xfrm>
            <a:off x="20" y="10"/>
            <a:ext cx="12191980" cy="6857990"/>
          </a:xfrm>
          <a:prstGeom prst="rect">
            <a:avLst/>
          </a:prstGeom>
          <a:noFill/>
          <a:ln>
            <a:noFill/>
          </a:ln>
        </p:spPr>
      </p:pic>
      <p:sp>
        <p:nvSpPr>
          <p:cNvPr id="246" name="Google Shape;246;p31"/>
          <p:cNvSpPr>
            <a:spLocks noGrp="1"/>
          </p:cNvSpPr>
          <p:nvPr>
            <p:ph type="title"/>
          </p:nvPr>
        </p:nvSpPr>
        <p:spPr>
          <a:xfrm>
            <a:off x="441960" y="640080"/>
            <a:ext cx="3657600" cy="2709275"/>
          </a:xfrm>
          <a:prstGeom prst="ellipse">
            <a:avLst/>
          </a:prstGeom>
          <a:solidFill>
            <a:srgbClr val="231815"/>
          </a:solidFill>
          <a:ln w="174625" cap="flat" cmpd="thinThick">
            <a:solidFill>
              <a:srgbClr val="23181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Arial"/>
              <a:buNone/>
            </a:pPr>
            <a:r>
              <a:rPr lang="en-US" sz="3200" b="1" i="0" u="none" strike="noStrike" cap="none">
                <a:solidFill>
                  <a:schemeClr val="lt1"/>
                </a:solidFill>
                <a:latin typeface="Calibri"/>
                <a:ea typeface="Calibri"/>
                <a:cs typeface="Calibri"/>
                <a:sym typeface="Calibri"/>
              </a:rPr>
              <a:t>Gas Contaminants found in MA</a:t>
            </a:r>
            <a:endParaRPr sz="11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4660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53" name="Google Shape;253;p32"/>
          <p:cNvPicPr preferRelativeResize="0"/>
          <p:nvPr/>
        </p:nvPicPr>
        <p:blipFill rotWithShape="1">
          <a:blip r:embed="rId3">
            <a:alphaModFix/>
          </a:blip>
          <a:srcRect r="6699" b="28646"/>
          <a:stretch/>
        </p:blipFill>
        <p:spPr>
          <a:xfrm>
            <a:off x="0" y="0"/>
            <a:ext cx="9163501" cy="4459599"/>
          </a:xfrm>
          <a:prstGeom prst="rect">
            <a:avLst/>
          </a:prstGeom>
          <a:noFill/>
          <a:ln w="19050" cap="flat" cmpd="sng">
            <a:solidFill>
              <a:srgbClr val="000000"/>
            </a:solidFill>
            <a:prstDash val="solid"/>
            <a:round/>
            <a:headEnd type="none" w="sm" len="sm"/>
            <a:tailEnd type="none" w="sm" len="sm"/>
          </a:ln>
        </p:spPr>
      </p:pic>
      <p:pic>
        <p:nvPicPr>
          <p:cNvPr id="254" name="Google Shape;254;p32"/>
          <p:cNvPicPr preferRelativeResize="0"/>
          <p:nvPr/>
        </p:nvPicPr>
        <p:blipFill rotWithShape="1">
          <a:blip r:embed="rId4">
            <a:alphaModFix/>
          </a:blip>
          <a:srcRect/>
          <a:stretch/>
        </p:blipFill>
        <p:spPr>
          <a:xfrm>
            <a:off x="5019063" y="111486"/>
            <a:ext cx="6810375" cy="2343150"/>
          </a:xfrm>
          <a:prstGeom prst="rect">
            <a:avLst/>
          </a:prstGeom>
          <a:noFill/>
          <a:ln w="19050" cap="flat" cmpd="sng">
            <a:solidFill>
              <a:srgbClr val="000000"/>
            </a:solidFill>
            <a:prstDash val="solid"/>
            <a:round/>
            <a:headEnd type="none" w="sm" len="sm"/>
            <a:tailEnd type="none" w="sm" len="sm"/>
          </a:ln>
        </p:spPr>
      </p:pic>
      <p:pic>
        <p:nvPicPr>
          <p:cNvPr id="255" name="Google Shape;255;p32"/>
          <p:cNvPicPr preferRelativeResize="0"/>
          <p:nvPr/>
        </p:nvPicPr>
        <p:blipFill rotWithShape="1">
          <a:blip r:embed="rId5">
            <a:alphaModFix/>
          </a:blip>
          <a:srcRect b="26600"/>
          <a:stretch/>
        </p:blipFill>
        <p:spPr>
          <a:xfrm>
            <a:off x="194963" y="3830763"/>
            <a:ext cx="6505575" cy="3027237"/>
          </a:xfrm>
          <a:prstGeom prst="rect">
            <a:avLst/>
          </a:prstGeom>
          <a:noFill/>
          <a:ln w="19050" cap="flat" cmpd="sng">
            <a:solidFill>
              <a:schemeClr val="dk2"/>
            </a:solidFill>
            <a:prstDash val="solid"/>
            <a:round/>
            <a:headEnd type="none" w="sm" len="sm"/>
            <a:tailEnd type="none" w="sm" len="sm"/>
          </a:ln>
        </p:spPr>
      </p:pic>
      <p:pic>
        <p:nvPicPr>
          <p:cNvPr id="256" name="Google Shape;256;p32"/>
          <p:cNvPicPr preferRelativeResize="0"/>
          <p:nvPr/>
        </p:nvPicPr>
        <p:blipFill rotWithShape="1">
          <a:blip r:embed="rId6">
            <a:alphaModFix/>
          </a:blip>
          <a:srcRect/>
          <a:stretch/>
        </p:blipFill>
        <p:spPr>
          <a:xfrm>
            <a:off x="5629275" y="1404756"/>
            <a:ext cx="6562725" cy="2543175"/>
          </a:xfrm>
          <a:prstGeom prst="rect">
            <a:avLst/>
          </a:prstGeom>
          <a:noFill/>
          <a:ln w="19050" cap="flat" cmpd="sng">
            <a:solidFill>
              <a:srgbClr val="000000"/>
            </a:solidFill>
            <a:prstDash val="solid"/>
            <a:round/>
            <a:headEnd type="none" w="sm" len="sm"/>
            <a:tailEnd type="none" w="sm" len="sm"/>
          </a:ln>
        </p:spPr>
      </p:pic>
      <p:pic>
        <p:nvPicPr>
          <p:cNvPr id="257" name="Google Shape;257;p32"/>
          <p:cNvPicPr preferRelativeResize="0"/>
          <p:nvPr/>
        </p:nvPicPr>
        <p:blipFill rotWithShape="1">
          <a:blip r:embed="rId7">
            <a:alphaModFix/>
          </a:blip>
          <a:srcRect/>
          <a:stretch/>
        </p:blipFill>
        <p:spPr>
          <a:xfrm>
            <a:off x="2786062" y="3429000"/>
            <a:ext cx="6238875" cy="2809875"/>
          </a:xfrm>
          <a:prstGeom prst="rect">
            <a:avLst/>
          </a:prstGeom>
          <a:noFill/>
          <a:ln w="19050" cap="flat" cmpd="sng">
            <a:solidFill>
              <a:srgbClr val="000000"/>
            </a:solidFill>
            <a:prstDash val="solid"/>
            <a:round/>
            <a:headEnd type="none" w="sm" len="sm"/>
            <a:tailEnd type="none" w="sm" len="sm"/>
          </a:ln>
        </p:spPr>
      </p:pic>
      <p:sp>
        <p:nvSpPr>
          <p:cNvPr id="258" name="Google Shape;258;p32"/>
          <p:cNvSpPr/>
          <p:nvPr/>
        </p:nvSpPr>
        <p:spPr>
          <a:xfrm>
            <a:off x="8397240" y="3703320"/>
            <a:ext cx="3611880" cy="2987040"/>
          </a:xfrm>
          <a:prstGeom prst="ellipse">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Since the early 2000s, there have been over 900 peer reviewed articles on the health effects.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9560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609601" y="4385066"/>
            <a:ext cx="10923638" cy="131764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Calibri"/>
              <a:buNone/>
            </a:pPr>
            <a:r>
              <a:rPr lang="en-US" sz="6000">
                <a:solidFill>
                  <a:schemeClr val="lt1"/>
                </a:solidFill>
                <a:latin typeface="Calibri"/>
                <a:ea typeface="Calibri"/>
                <a:cs typeface="Calibri"/>
                <a:sym typeface="Calibri"/>
              </a:rPr>
              <a:t>Ventilate when using Gas Stoves</a:t>
            </a:r>
            <a:endParaRPr/>
          </a:p>
        </p:txBody>
      </p:sp>
      <p:pic>
        <p:nvPicPr>
          <p:cNvPr id="265" name="Google Shape;265;p33"/>
          <p:cNvPicPr preferRelativeResize="0">
            <a:picLocks noGrp="1"/>
          </p:cNvPicPr>
          <p:nvPr>
            <p:ph type="body" idx="1"/>
          </p:nvPr>
        </p:nvPicPr>
        <p:blipFill rotWithShape="1">
          <a:blip r:embed="rId3">
            <a:alphaModFix/>
          </a:blip>
          <a:srcRect l="6744" r="12981" b="1"/>
          <a:stretch/>
        </p:blipFill>
        <p:spPr>
          <a:xfrm>
            <a:off x="20" y="10"/>
            <a:ext cx="6095974" cy="4252522"/>
          </a:xfrm>
          <a:prstGeom prst="rect">
            <a:avLst/>
          </a:prstGeom>
          <a:noFill/>
          <a:ln>
            <a:noFill/>
          </a:ln>
        </p:spPr>
      </p:pic>
      <p:pic>
        <p:nvPicPr>
          <p:cNvPr id="266" name="Google Shape;266;p33"/>
          <p:cNvPicPr preferRelativeResize="0">
            <a:picLocks noGrp="1"/>
          </p:cNvPicPr>
          <p:nvPr>
            <p:ph type="body" idx="2"/>
          </p:nvPr>
        </p:nvPicPr>
        <p:blipFill rotWithShape="1">
          <a:blip r:embed="rId4">
            <a:alphaModFix/>
          </a:blip>
          <a:srcRect t="6170" r="1" b="33862"/>
          <a:stretch/>
        </p:blipFill>
        <p:spPr>
          <a:xfrm>
            <a:off x="6095999" y="-681"/>
            <a:ext cx="6096001" cy="4253215"/>
          </a:xfrm>
          <a:prstGeom prst="rect">
            <a:avLst/>
          </a:prstGeom>
          <a:noFill/>
          <a:ln>
            <a:noFill/>
          </a:ln>
        </p:spPr>
      </p:pic>
      <p:cxnSp>
        <p:nvCxnSpPr>
          <p:cNvPr id="267" name="Google Shape;267;p33"/>
          <p:cNvCxnSpPr/>
          <p:nvPr/>
        </p:nvCxnSpPr>
        <p:spPr>
          <a:xfrm>
            <a:off x="6096000" y="-680"/>
            <a:ext cx="0" cy="4242816"/>
          </a:xfrm>
          <a:prstGeom prst="straightConnector1">
            <a:avLst/>
          </a:prstGeom>
          <a:noFill/>
          <a:ln w="101600" cap="flat" cmpd="sng">
            <a:solidFill>
              <a:schemeClr val="lt1"/>
            </a:solidFill>
            <a:prstDash val="solid"/>
            <a:miter lim="800000"/>
            <a:headEnd type="none" w="sm" len="sm"/>
            <a:tailEnd type="none" w="sm" len="sm"/>
          </a:ln>
        </p:spPr>
      </p:cxnSp>
      <p:cxnSp>
        <p:nvCxnSpPr>
          <p:cNvPr id="268" name="Google Shape;268;p33"/>
          <p:cNvCxnSpPr/>
          <p:nvPr/>
        </p:nvCxnSpPr>
        <p:spPr>
          <a:xfrm>
            <a:off x="-2" y="4242136"/>
            <a:ext cx="12192002" cy="0"/>
          </a:xfrm>
          <a:prstGeom prst="straightConnector1">
            <a:avLst/>
          </a:prstGeom>
          <a:noFill/>
          <a:ln w="1016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86615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a:spLocks noGrp="1"/>
          </p:cNvSpPr>
          <p:nvPr>
            <p:ph type="title"/>
          </p:nvPr>
        </p:nvSpPr>
        <p:spPr>
          <a:xfrm>
            <a:off x="0" y="0"/>
            <a:ext cx="6096000" cy="1996439"/>
          </a:xfrm>
          <a:prstGeom prst="rect">
            <a:avLst/>
          </a:prstGeom>
          <a:solidFill>
            <a:srgbClr val="3F3F3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a:solidFill>
                  <a:schemeClr val="lt1"/>
                </a:solidFill>
              </a:rPr>
              <a:t>Other Actions...</a:t>
            </a:r>
            <a:endParaRPr/>
          </a:p>
        </p:txBody>
      </p:sp>
      <p:pic>
        <p:nvPicPr>
          <p:cNvPr id="367" name="Google Shape;367;p42"/>
          <p:cNvPicPr preferRelativeResize="0"/>
          <p:nvPr/>
        </p:nvPicPr>
        <p:blipFill rotWithShape="1">
          <a:blip r:embed="rId3">
            <a:alphaModFix/>
          </a:blip>
          <a:srcRect/>
          <a:stretch/>
        </p:blipFill>
        <p:spPr>
          <a:xfrm>
            <a:off x="7208830" y="1423380"/>
            <a:ext cx="2873702" cy="1915801"/>
          </a:xfrm>
          <a:prstGeom prst="rect">
            <a:avLst/>
          </a:prstGeom>
          <a:noFill/>
          <a:ln>
            <a:noFill/>
          </a:ln>
        </p:spPr>
      </p:pic>
      <p:pic>
        <p:nvPicPr>
          <p:cNvPr id="368" name="Google Shape;368;p42"/>
          <p:cNvPicPr preferRelativeResize="0"/>
          <p:nvPr/>
        </p:nvPicPr>
        <p:blipFill rotWithShape="1">
          <a:blip r:embed="rId4">
            <a:alphaModFix/>
          </a:blip>
          <a:srcRect/>
          <a:stretch/>
        </p:blipFill>
        <p:spPr>
          <a:xfrm>
            <a:off x="943340" y="2170779"/>
            <a:ext cx="5374099" cy="3582733"/>
          </a:xfrm>
          <a:prstGeom prst="rect">
            <a:avLst/>
          </a:prstGeom>
          <a:noFill/>
          <a:ln>
            <a:noFill/>
          </a:ln>
        </p:spPr>
      </p:pic>
      <p:pic>
        <p:nvPicPr>
          <p:cNvPr id="369" name="Google Shape;369;p42"/>
          <p:cNvPicPr preferRelativeResize="0"/>
          <p:nvPr/>
        </p:nvPicPr>
        <p:blipFill rotWithShape="1">
          <a:blip r:embed="rId5">
            <a:alphaModFix/>
          </a:blip>
          <a:srcRect t="5500" b="5499"/>
          <a:stretch/>
        </p:blipFill>
        <p:spPr>
          <a:xfrm>
            <a:off x="8235220" y="3326835"/>
            <a:ext cx="2873702" cy="1915801"/>
          </a:xfrm>
          <a:prstGeom prst="rect">
            <a:avLst/>
          </a:prstGeom>
          <a:noFill/>
          <a:ln>
            <a:noFill/>
          </a:ln>
        </p:spPr>
      </p:pic>
      <p:sp>
        <p:nvSpPr>
          <p:cNvPr id="370" name="Google Shape;370;p42"/>
          <p:cNvSpPr/>
          <p:nvPr/>
        </p:nvSpPr>
        <p:spPr>
          <a:xfrm>
            <a:off x="5281030" y="2445420"/>
            <a:ext cx="2970300" cy="2820600"/>
          </a:xfrm>
          <a:prstGeom prst="right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42"/>
          <p:cNvSpPr txBox="1"/>
          <p:nvPr/>
        </p:nvSpPr>
        <p:spPr>
          <a:xfrm>
            <a:off x="5262065" y="3346488"/>
            <a:ext cx="2873700" cy="927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Host your Own Event</a:t>
            </a:r>
            <a:endParaRPr sz="2400" b="1" i="0" u="none" strike="noStrike" cap="none">
              <a:solidFill>
                <a:schemeClr val="dk1"/>
              </a:solidFill>
              <a:latin typeface="Calibri"/>
              <a:ea typeface="Calibri"/>
              <a:cs typeface="Calibri"/>
              <a:sym typeface="Calibri"/>
            </a:endParaRPr>
          </a:p>
        </p:txBody>
      </p:sp>
      <p:sp>
        <p:nvSpPr>
          <p:cNvPr id="372" name="Google Shape;372;p42"/>
          <p:cNvSpPr txBox="1"/>
          <p:nvPr/>
        </p:nvSpPr>
        <p:spPr>
          <a:xfrm>
            <a:off x="1015430" y="5829300"/>
            <a:ext cx="2873700" cy="1028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Taste the Future</a:t>
            </a:r>
            <a:r>
              <a:rPr lang="en-US" sz="2400" b="1" i="0" u="none" strike="noStrike" cap="none">
                <a:solidFill>
                  <a:schemeClr val="dk1"/>
                </a:solidFill>
                <a:latin typeface="Calibri"/>
                <a:ea typeface="Calibri"/>
                <a:cs typeface="Calibri"/>
                <a:sym typeface="Calibri"/>
              </a:rPr>
              <a:t> Events</a:t>
            </a:r>
            <a:endParaRPr sz="2400" b="1" i="0" u="none" strike="noStrike" cap="none">
              <a:solidFill>
                <a:schemeClr val="dk1"/>
              </a:solidFill>
              <a:latin typeface="Calibri"/>
              <a:ea typeface="Calibri"/>
              <a:cs typeface="Calibri"/>
              <a:sym typeface="Calibri"/>
            </a:endParaRPr>
          </a:p>
        </p:txBody>
      </p:sp>
      <p:sp>
        <p:nvSpPr>
          <p:cNvPr id="373" name="Google Shape;373;p42"/>
          <p:cNvSpPr txBox="1"/>
          <p:nvPr/>
        </p:nvSpPr>
        <p:spPr>
          <a:xfrm>
            <a:off x="7501275" y="5272400"/>
            <a:ext cx="2873700" cy="1028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100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Builds the People Power to...</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8"/>
        <p:cNvGrpSpPr/>
        <p:nvPr/>
      </p:nvGrpSpPr>
      <p:grpSpPr>
        <a:xfrm>
          <a:off x="0" y="0"/>
          <a:ext cx="0" cy="0"/>
          <a:chOff x="0" y="0"/>
          <a:chExt cx="0" cy="0"/>
        </a:xfrm>
      </p:grpSpPr>
      <p:sp>
        <p:nvSpPr>
          <p:cNvPr id="379" name="Google Shape;379;p43"/>
          <p:cNvSpPr txBox="1">
            <a:spLocks noGrp="1"/>
          </p:cNvSpPr>
          <p:nvPr>
            <p:ph type="title"/>
          </p:nvPr>
        </p:nvSpPr>
        <p:spPr>
          <a:xfrm>
            <a:off x="640080" y="5576887"/>
            <a:ext cx="10911840" cy="64008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a:t>Build the transition you want</a:t>
            </a:r>
            <a:endParaRPr/>
          </a:p>
        </p:txBody>
      </p:sp>
      <p:pic>
        <p:nvPicPr>
          <p:cNvPr id="380" name="Google Shape;380;p43"/>
          <p:cNvPicPr preferRelativeResize="0"/>
          <p:nvPr/>
        </p:nvPicPr>
        <p:blipFill rotWithShape="1">
          <a:blip r:embed="rId3">
            <a:alphaModFix/>
          </a:blip>
          <a:srcRect l="2992"/>
          <a:stretch/>
        </p:blipFill>
        <p:spPr>
          <a:xfrm>
            <a:off x="640080" y="640080"/>
            <a:ext cx="10911840" cy="4836795"/>
          </a:xfrm>
          <a:prstGeom prst="rect">
            <a:avLst/>
          </a:prstGeom>
          <a:noFill/>
          <a:ln w="19050" cap="flat" cmpd="sng">
            <a:solidFill>
              <a:schemeClr val="lt1"/>
            </a:solidFill>
            <a:prstDash val="solid"/>
            <a:miter lim="800000"/>
            <a:headEnd type="none" w="sm" len="sm"/>
            <a:tailEnd type="none" w="sm" len="sm"/>
          </a:ln>
        </p:spPr>
      </p:pic>
      <p:sp>
        <p:nvSpPr>
          <p:cNvPr id="381" name="Google Shape;381;p43"/>
          <p:cNvSpPr/>
          <p:nvPr/>
        </p:nvSpPr>
        <p:spPr>
          <a:xfrm rot="-5400000">
            <a:off x="9601543" y="3064453"/>
            <a:ext cx="462338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Knowledge@Wharton - Univ of Pennsylvania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44"/>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44"/>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9" name="Google Shape;389;p44" descr="A close up of a device&#10;&#10;Description automatically generated"/>
          <p:cNvPicPr preferRelativeResize="0"/>
          <p:nvPr/>
        </p:nvPicPr>
        <p:blipFill rotWithShape="1">
          <a:blip r:embed="rId3">
            <a:alphaModFix/>
          </a:blip>
          <a:srcRect r="1" b="23178"/>
          <a:stretch/>
        </p:blipFill>
        <p:spPr>
          <a:xfrm>
            <a:off x="643467" y="643467"/>
            <a:ext cx="10905066" cy="55710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cxnSp>
        <p:nvCxnSpPr>
          <p:cNvPr id="395" name="Google Shape;395;p45"/>
          <p:cNvCxnSpPr/>
          <p:nvPr/>
        </p:nvCxnSpPr>
        <p:spPr>
          <a:xfrm>
            <a:off x="6492250" y="1696949"/>
            <a:ext cx="0" cy="3657600"/>
          </a:xfrm>
          <a:prstGeom prst="straightConnector1">
            <a:avLst/>
          </a:prstGeom>
          <a:noFill/>
          <a:ln w="101600" cap="flat" cmpd="dbl">
            <a:solidFill>
              <a:srgbClr val="595959"/>
            </a:solidFill>
            <a:prstDash val="solid"/>
            <a:miter lim="800000"/>
            <a:headEnd type="none" w="sm" len="sm"/>
            <a:tailEnd type="none" w="sm" len="sm"/>
          </a:ln>
        </p:spPr>
      </p:cxnSp>
      <p:pic>
        <p:nvPicPr>
          <p:cNvPr id="396" name="Google Shape;396;p45"/>
          <p:cNvPicPr preferRelativeResize="0"/>
          <p:nvPr/>
        </p:nvPicPr>
        <p:blipFill rotWithShape="1">
          <a:blip r:embed="rId3">
            <a:alphaModFix/>
          </a:blip>
          <a:srcRect/>
          <a:stretch/>
        </p:blipFill>
        <p:spPr>
          <a:xfrm>
            <a:off x="972493" y="2164226"/>
            <a:ext cx="5455917" cy="2405296"/>
          </a:xfrm>
          <a:prstGeom prst="rect">
            <a:avLst/>
          </a:prstGeom>
          <a:noFill/>
          <a:ln>
            <a:noFill/>
          </a:ln>
        </p:spPr>
      </p:pic>
      <p:pic>
        <p:nvPicPr>
          <p:cNvPr id="397" name="Google Shape;397;p45"/>
          <p:cNvPicPr preferRelativeResize="0"/>
          <p:nvPr/>
        </p:nvPicPr>
        <p:blipFill rotWithShape="1">
          <a:blip r:embed="rId4">
            <a:alphaModFix/>
          </a:blip>
          <a:srcRect t="16556" r="2930" b="18813"/>
          <a:stretch/>
        </p:blipFill>
        <p:spPr>
          <a:xfrm>
            <a:off x="6834275" y="2301600"/>
            <a:ext cx="3932650" cy="2282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8"/>
          <p:cNvSpPr/>
          <p:nvPr/>
        </p:nvSpPr>
        <p:spPr>
          <a:xfrm>
            <a:off x="378068" y="4633546"/>
            <a:ext cx="11438793" cy="1844256"/>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8"/>
          <p:cNvSpPr txBox="1">
            <a:spLocks noGrp="1"/>
          </p:cNvSpPr>
          <p:nvPr>
            <p:ph type="title"/>
          </p:nvPr>
        </p:nvSpPr>
        <p:spPr>
          <a:xfrm>
            <a:off x="527538" y="4756638"/>
            <a:ext cx="11139854" cy="9304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en-US" sz="5400">
                <a:solidFill>
                  <a:srgbClr val="FFFFFF"/>
                </a:solidFill>
              </a:rPr>
              <a:t>Created by HEET &amp; Mothers Out Front</a:t>
            </a:r>
            <a:endParaRPr/>
          </a:p>
        </p:txBody>
      </p:sp>
      <p:cxnSp>
        <p:nvCxnSpPr>
          <p:cNvPr id="123" name="Google Shape;123;p18"/>
          <p:cNvCxnSpPr/>
          <p:nvPr/>
        </p:nvCxnSpPr>
        <p:spPr>
          <a:xfrm>
            <a:off x="2209800" y="5738691"/>
            <a:ext cx="7772400" cy="0"/>
          </a:xfrm>
          <a:prstGeom prst="straightConnector1">
            <a:avLst/>
          </a:prstGeom>
          <a:noFill/>
          <a:ln w="22225" cap="flat" cmpd="sng">
            <a:solidFill>
              <a:srgbClr val="D9D9D9"/>
            </a:solidFill>
            <a:prstDash val="solid"/>
            <a:miter lim="800000"/>
            <a:headEnd type="none" w="sm" len="sm"/>
            <a:tailEnd type="none" w="sm" len="sm"/>
          </a:ln>
        </p:spPr>
      </p:cxnSp>
      <p:cxnSp>
        <p:nvCxnSpPr>
          <p:cNvPr id="124" name="Google Shape;124;p18"/>
          <p:cNvCxnSpPr/>
          <p:nvPr/>
        </p:nvCxnSpPr>
        <p:spPr>
          <a:xfrm>
            <a:off x="6720850" y="630149"/>
            <a:ext cx="0" cy="3657600"/>
          </a:xfrm>
          <a:prstGeom prst="straightConnector1">
            <a:avLst/>
          </a:prstGeom>
          <a:noFill/>
          <a:ln w="101600" cap="flat" cmpd="dbl">
            <a:solidFill>
              <a:srgbClr val="595959"/>
            </a:solidFill>
            <a:prstDash val="solid"/>
            <a:miter lim="800000"/>
            <a:headEnd type="none" w="sm" len="sm"/>
            <a:tailEnd type="none" w="sm" len="sm"/>
          </a:ln>
        </p:spPr>
      </p:cxnSp>
      <p:pic>
        <p:nvPicPr>
          <p:cNvPr id="125" name="Google Shape;125;p18"/>
          <p:cNvPicPr preferRelativeResize="0"/>
          <p:nvPr/>
        </p:nvPicPr>
        <p:blipFill rotWithShape="1">
          <a:blip r:embed="rId3">
            <a:alphaModFix/>
          </a:blip>
          <a:srcRect/>
          <a:stretch/>
        </p:blipFill>
        <p:spPr>
          <a:xfrm>
            <a:off x="1124893" y="1173626"/>
            <a:ext cx="5455917" cy="2405296"/>
          </a:xfrm>
          <a:prstGeom prst="rect">
            <a:avLst/>
          </a:prstGeom>
          <a:noFill/>
          <a:ln>
            <a:noFill/>
          </a:ln>
        </p:spPr>
      </p:pic>
      <p:pic>
        <p:nvPicPr>
          <p:cNvPr id="126" name="Google Shape;126;p18"/>
          <p:cNvPicPr preferRelativeResize="0"/>
          <p:nvPr/>
        </p:nvPicPr>
        <p:blipFill rotWithShape="1">
          <a:blip r:embed="rId4">
            <a:alphaModFix/>
          </a:blip>
          <a:srcRect t="16556" r="2930" b="18813"/>
          <a:stretch/>
        </p:blipFill>
        <p:spPr>
          <a:xfrm>
            <a:off x="6986675" y="1311000"/>
            <a:ext cx="3932650" cy="2282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pic>
        <p:nvPicPr>
          <p:cNvPr id="274" name="Google Shape;274;p34"/>
          <p:cNvPicPr preferRelativeResize="0"/>
          <p:nvPr/>
        </p:nvPicPr>
        <p:blipFill rotWithShape="1">
          <a:blip r:embed="rId3">
            <a:alphaModFix/>
          </a:blip>
          <a:srcRect t="2597"/>
          <a:stretch/>
        </p:blipFill>
        <p:spPr>
          <a:xfrm>
            <a:off x="20" y="10"/>
            <a:ext cx="12191980" cy="6857990"/>
          </a:xfrm>
          <a:prstGeom prst="rect">
            <a:avLst/>
          </a:prstGeom>
          <a:noFill/>
          <a:ln>
            <a:noFill/>
          </a:ln>
        </p:spPr>
      </p:pic>
      <p:sp>
        <p:nvSpPr>
          <p:cNvPr id="275" name="Google Shape;275;p34"/>
          <p:cNvSpPr>
            <a:spLocks noGrp="1"/>
          </p:cNvSpPr>
          <p:nvPr>
            <p:ph type="title"/>
          </p:nvPr>
        </p:nvSpPr>
        <p:spPr>
          <a:xfrm>
            <a:off x="640080" y="640080"/>
            <a:ext cx="2752354" cy="2709275"/>
          </a:xfrm>
          <a:prstGeom prst="ellipse">
            <a:avLst/>
          </a:prstGeom>
          <a:solidFill>
            <a:srgbClr val="FFFFFF"/>
          </a:solidFill>
          <a:ln w="174625" cap="flat" cmpd="thinThick">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2800"/>
              <a:buFont typeface="Calibri"/>
              <a:buNone/>
            </a:pPr>
            <a:r>
              <a:rPr lang="en-US" sz="2800">
                <a:solidFill>
                  <a:srgbClr val="262626"/>
                </a:solidFill>
              </a:rPr>
              <a:t>Induction Cooking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pic>
        <p:nvPicPr>
          <p:cNvPr id="281" name="Google Shape;281;p35"/>
          <p:cNvPicPr preferRelativeResize="0"/>
          <p:nvPr/>
        </p:nvPicPr>
        <p:blipFill rotWithShape="1">
          <a:blip r:embed="rId3">
            <a:alphaModFix/>
          </a:blip>
          <a:srcRect l="3309" t="3073" r="25347" b="38385"/>
          <a:stretch/>
        </p:blipFill>
        <p:spPr>
          <a:xfrm>
            <a:off x="484632" y="1264125"/>
            <a:ext cx="3517119" cy="4323603"/>
          </a:xfrm>
          <a:prstGeom prst="rect">
            <a:avLst/>
          </a:prstGeom>
          <a:noFill/>
          <a:ln>
            <a:noFill/>
          </a:ln>
        </p:spPr>
      </p:pic>
      <p:cxnSp>
        <p:nvCxnSpPr>
          <p:cNvPr id="282" name="Google Shape;282;p35"/>
          <p:cNvCxnSpPr/>
          <p:nvPr/>
        </p:nvCxnSpPr>
        <p:spPr>
          <a:xfrm>
            <a:off x="4165600" y="1573887"/>
            <a:ext cx="0" cy="3710227"/>
          </a:xfrm>
          <a:prstGeom prst="straightConnector1">
            <a:avLst/>
          </a:prstGeom>
          <a:noFill/>
          <a:ln w="19050" cap="flat" cmpd="sng">
            <a:solidFill>
              <a:srgbClr val="7F7F7F"/>
            </a:solidFill>
            <a:prstDash val="solid"/>
            <a:miter lim="800000"/>
            <a:headEnd type="none" w="sm" len="sm"/>
            <a:tailEnd type="none" w="sm" len="sm"/>
          </a:ln>
        </p:spPr>
      </p:cxnSp>
      <p:pic>
        <p:nvPicPr>
          <p:cNvPr id="283" name="Google Shape;283;p35"/>
          <p:cNvPicPr preferRelativeResize="0"/>
          <p:nvPr/>
        </p:nvPicPr>
        <p:blipFill rotWithShape="1">
          <a:blip r:embed="rId4">
            <a:alphaModFix/>
          </a:blip>
          <a:srcRect l="11826" r="14063" b="10849"/>
          <a:stretch/>
        </p:blipFill>
        <p:spPr>
          <a:xfrm>
            <a:off x="4310676" y="1221096"/>
            <a:ext cx="3537345" cy="4409662"/>
          </a:xfrm>
          <a:prstGeom prst="rect">
            <a:avLst/>
          </a:prstGeom>
          <a:noFill/>
          <a:ln>
            <a:noFill/>
          </a:ln>
        </p:spPr>
      </p:pic>
      <p:cxnSp>
        <p:nvCxnSpPr>
          <p:cNvPr id="284" name="Google Shape;284;p35"/>
          <p:cNvCxnSpPr/>
          <p:nvPr/>
        </p:nvCxnSpPr>
        <p:spPr>
          <a:xfrm>
            <a:off x="7995920" y="1573887"/>
            <a:ext cx="0" cy="3710227"/>
          </a:xfrm>
          <a:prstGeom prst="straightConnector1">
            <a:avLst/>
          </a:prstGeom>
          <a:noFill/>
          <a:ln w="19050" cap="flat" cmpd="sng">
            <a:solidFill>
              <a:srgbClr val="7F7F7F"/>
            </a:solidFill>
            <a:prstDash val="solid"/>
            <a:miter lim="800000"/>
            <a:headEnd type="none" w="sm" len="sm"/>
            <a:tailEnd type="none" w="sm" len="sm"/>
          </a:ln>
        </p:spPr>
      </p:cxnSp>
      <p:pic>
        <p:nvPicPr>
          <p:cNvPr id="285" name="Google Shape;285;p35"/>
          <p:cNvPicPr preferRelativeResize="0"/>
          <p:nvPr/>
        </p:nvPicPr>
        <p:blipFill rotWithShape="1">
          <a:blip r:embed="rId5">
            <a:alphaModFix/>
          </a:blip>
          <a:srcRect b="3930"/>
          <a:stretch/>
        </p:blipFill>
        <p:spPr>
          <a:xfrm>
            <a:off x="8222876" y="1199728"/>
            <a:ext cx="3396040" cy="4423832"/>
          </a:xfrm>
          <a:prstGeom prst="rect">
            <a:avLst/>
          </a:prstGeom>
          <a:noFill/>
          <a:ln>
            <a:noFill/>
          </a:ln>
        </p:spPr>
      </p:pic>
      <p:sp>
        <p:nvSpPr>
          <p:cNvPr id="286" name="Google Shape;286;p35"/>
          <p:cNvSpPr txBox="1"/>
          <p:nvPr/>
        </p:nvSpPr>
        <p:spPr>
          <a:xfrm>
            <a:off x="457200" y="731520"/>
            <a:ext cx="1794081" cy="11387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Ming Tsai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Blue Dragon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35"/>
          <p:cNvSpPr txBox="1"/>
          <p:nvPr/>
        </p:nvSpPr>
        <p:spPr>
          <a:xfrm>
            <a:off x="4242217" y="659567"/>
            <a:ext cx="2408032" cy="121264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Chris Kimball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America’s Test Kitchen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35"/>
          <p:cNvSpPr txBox="1"/>
          <p:nvPr/>
        </p:nvSpPr>
        <p:spPr>
          <a:xfrm>
            <a:off x="8169639" y="721527"/>
            <a:ext cx="3163238" cy="11387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Dominique Crenn</a:t>
            </a:r>
            <a:endParaRPr sz="3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Atelier Crenn and Petit Crenn</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35"/>
          <p:cNvSpPr txBox="1"/>
          <p:nvPr/>
        </p:nvSpPr>
        <p:spPr>
          <a:xfrm>
            <a:off x="599607" y="5801193"/>
            <a:ext cx="3447737"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“I’ve been using it for 20 years.”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35"/>
          <p:cNvSpPr txBox="1"/>
          <p:nvPr/>
        </p:nvSpPr>
        <p:spPr>
          <a:xfrm>
            <a:off x="4394616" y="5788701"/>
            <a:ext cx="3447737" cy="68788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“Don’t consider it, just buy.”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35"/>
          <p:cNvSpPr txBox="1"/>
          <p:nvPr/>
        </p:nvSpPr>
        <p:spPr>
          <a:xfrm>
            <a:off x="8294558" y="5803314"/>
            <a:ext cx="359264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“It’s better and cleaner than gas.”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36"/>
          <p:cNvGrpSpPr/>
          <p:nvPr/>
        </p:nvGrpSpPr>
        <p:grpSpPr>
          <a:xfrm>
            <a:off x="5905500" y="1031522"/>
            <a:ext cx="5897491" cy="4963851"/>
            <a:chOff x="7116050" y="1751299"/>
            <a:chExt cx="5897491" cy="4963851"/>
          </a:xfrm>
        </p:grpSpPr>
        <p:pic>
          <p:nvPicPr>
            <p:cNvPr id="298" name="Google Shape;298;p36"/>
            <p:cNvPicPr preferRelativeResize="0"/>
            <p:nvPr/>
          </p:nvPicPr>
          <p:blipFill rotWithShape="1">
            <a:blip r:embed="rId3">
              <a:alphaModFix/>
            </a:blip>
            <a:srcRect/>
            <a:stretch/>
          </p:blipFill>
          <p:spPr>
            <a:xfrm>
              <a:off x="8088825" y="4306600"/>
              <a:ext cx="2408550" cy="2408550"/>
            </a:xfrm>
            <a:prstGeom prst="rect">
              <a:avLst/>
            </a:prstGeom>
            <a:noFill/>
            <a:ln>
              <a:noFill/>
            </a:ln>
          </p:spPr>
        </p:pic>
        <p:pic>
          <p:nvPicPr>
            <p:cNvPr id="299" name="Google Shape;299;p36"/>
            <p:cNvPicPr preferRelativeResize="0"/>
            <p:nvPr/>
          </p:nvPicPr>
          <p:blipFill rotWithShape="1">
            <a:blip r:embed="rId4">
              <a:alphaModFix/>
            </a:blip>
            <a:srcRect t="-3050" b="3050"/>
            <a:stretch/>
          </p:blipFill>
          <p:spPr>
            <a:xfrm>
              <a:off x="7116050" y="1751299"/>
              <a:ext cx="5897491" cy="2495750"/>
            </a:xfrm>
            <a:prstGeom prst="rect">
              <a:avLst/>
            </a:prstGeom>
            <a:noFill/>
            <a:ln>
              <a:noFill/>
            </a:ln>
          </p:spPr>
        </p:pic>
        <p:sp>
          <p:nvSpPr>
            <p:cNvPr id="300" name="Google Shape;300;p36"/>
            <p:cNvSpPr/>
            <p:nvPr/>
          </p:nvSpPr>
          <p:spPr>
            <a:xfrm>
              <a:off x="8163600" y="3201575"/>
              <a:ext cx="1981200" cy="624600"/>
            </a:xfrm>
            <a:prstGeom prst="ellipse">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6"/>
            <p:cNvSpPr/>
            <p:nvPr/>
          </p:nvSpPr>
          <p:spPr>
            <a:xfrm>
              <a:off x="7483850" y="4215825"/>
              <a:ext cx="517150" cy="809475"/>
            </a:xfrm>
            <a:custGeom>
              <a:avLst/>
              <a:gdLst/>
              <a:ahLst/>
              <a:cxnLst/>
              <a:rect l="l" t="t" r="r" b="b"/>
              <a:pathLst>
                <a:path w="20686" h="32379" extrusionOk="0">
                  <a:moveTo>
                    <a:pt x="0" y="0"/>
                  </a:moveTo>
                  <a:cubicBezTo>
                    <a:pt x="2848" y="1949"/>
                    <a:pt x="15289" y="6745"/>
                    <a:pt x="17088" y="11692"/>
                  </a:cubicBezTo>
                  <a:cubicBezTo>
                    <a:pt x="18887" y="16639"/>
                    <a:pt x="10192" y="26233"/>
                    <a:pt x="10792" y="29681"/>
                  </a:cubicBezTo>
                  <a:cubicBezTo>
                    <a:pt x="11392" y="33129"/>
                    <a:pt x="19037" y="31929"/>
                    <a:pt x="20686" y="32379"/>
                  </a:cubicBezTo>
                </a:path>
              </a:pathLst>
            </a:cu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2" name="Google Shape;302;p36"/>
            <p:cNvSpPr/>
            <p:nvPr/>
          </p:nvSpPr>
          <p:spPr>
            <a:xfrm>
              <a:off x="10478125" y="3856075"/>
              <a:ext cx="801975" cy="1214200"/>
            </a:xfrm>
            <a:custGeom>
              <a:avLst/>
              <a:gdLst/>
              <a:ahLst/>
              <a:cxnLst/>
              <a:rect l="l" t="t" r="r" b="b"/>
              <a:pathLst>
                <a:path w="32079" h="48568" extrusionOk="0">
                  <a:moveTo>
                    <a:pt x="0" y="48568"/>
                  </a:moveTo>
                  <a:cubicBezTo>
                    <a:pt x="2848" y="46769"/>
                    <a:pt x="15890" y="41073"/>
                    <a:pt x="17089" y="37775"/>
                  </a:cubicBezTo>
                  <a:cubicBezTo>
                    <a:pt x="18288" y="34477"/>
                    <a:pt x="4797" y="32679"/>
                    <a:pt x="7195" y="28781"/>
                  </a:cubicBezTo>
                  <a:cubicBezTo>
                    <a:pt x="9593" y="24884"/>
                    <a:pt x="29081" y="19187"/>
                    <a:pt x="31479" y="14390"/>
                  </a:cubicBezTo>
                  <a:cubicBezTo>
                    <a:pt x="33878" y="9593"/>
                    <a:pt x="23235" y="2398"/>
                    <a:pt x="21586" y="0"/>
                  </a:cubicBezTo>
                </a:path>
              </a:pathLst>
            </a:cu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3" name="Google Shape;303;p36"/>
            <p:cNvSpPr/>
            <p:nvPr/>
          </p:nvSpPr>
          <p:spPr>
            <a:xfrm>
              <a:off x="8068450" y="4283275"/>
              <a:ext cx="226725" cy="652075"/>
            </a:xfrm>
            <a:custGeom>
              <a:avLst/>
              <a:gdLst/>
              <a:ahLst/>
              <a:cxnLst/>
              <a:rect l="l" t="t" r="r" b="b"/>
              <a:pathLst>
                <a:path w="9069" h="26083" extrusionOk="0">
                  <a:moveTo>
                    <a:pt x="0" y="0"/>
                  </a:moveTo>
                  <a:cubicBezTo>
                    <a:pt x="1499" y="900"/>
                    <a:pt x="8844" y="2549"/>
                    <a:pt x="8994" y="5397"/>
                  </a:cubicBezTo>
                  <a:cubicBezTo>
                    <a:pt x="9144" y="8245"/>
                    <a:pt x="1050" y="13641"/>
                    <a:pt x="900" y="17089"/>
                  </a:cubicBezTo>
                  <a:cubicBezTo>
                    <a:pt x="750" y="20537"/>
                    <a:pt x="6896" y="24584"/>
                    <a:pt x="8095" y="26083"/>
                  </a:cubicBezTo>
                </a:path>
              </a:pathLst>
            </a:cu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4" name="Google Shape;304;p36"/>
            <p:cNvSpPr/>
            <p:nvPr/>
          </p:nvSpPr>
          <p:spPr>
            <a:xfrm>
              <a:off x="10238286" y="4080925"/>
              <a:ext cx="554650" cy="674550"/>
            </a:xfrm>
            <a:custGeom>
              <a:avLst/>
              <a:gdLst/>
              <a:ahLst/>
              <a:cxnLst/>
              <a:rect l="l" t="t" r="r" b="b"/>
              <a:pathLst>
                <a:path w="22186" h="26982" extrusionOk="0">
                  <a:moveTo>
                    <a:pt x="4198" y="26982"/>
                  </a:moveTo>
                  <a:cubicBezTo>
                    <a:pt x="3598" y="24584"/>
                    <a:pt x="-1498" y="15889"/>
                    <a:pt x="600" y="12591"/>
                  </a:cubicBezTo>
                  <a:cubicBezTo>
                    <a:pt x="2699" y="9293"/>
                    <a:pt x="13191" y="9294"/>
                    <a:pt x="16789" y="7195"/>
                  </a:cubicBezTo>
                  <a:cubicBezTo>
                    <a:pt x="20387" y="5097"/>
                    <a:pt x="21287" y="1199"/>
                    <a:pt x="22186" y="0"/>
                  </a:cubicBezTo>
                </a:path>
              </a:pathLst>
            </a:cu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5" name="Google Shape;305;p36"/>
            <p:cNvSpPr/>
            <p:nvPr/>
          </p:nvSpPr>
          <p:spPr>
            <a:xfrm>
              <a:off x="9016575" y="4328250"/>
              <a:ext cx="350625" cy="517175"/>
            </a:xfrm>
            <a:custGeom>
              <a:avLst/>
              <a:gdLst/>
              <a:ahLst/>
              <a:cxnLst/>
              <a:rect l="l" t="t" r="r" b="b"/>
              <a:pathLst>
                <a:path w="14025" h="20687" extrusionOk="0">
                  <a:moveTo>
                    <a:pt x="10793" y="20687"/>
                  </a:moveTo>
                  <a:cubicBezTo>
                    <a:pt x="11243" y="18139"/>
                    <a:pt x="15290" y="8845"/>
                    <a:pt x="13491" y="5397"/>
                  </a:cubicBezTo>
                  <a:cubicBezTo>
                    <a:pt x="11692" y="1949"/>
                    <a:pt x="2249" y="900"/>
                    <a:pt x="0" y="0"/>
                  </a:cubicBezTo>
                </a:path>
              </a:pathLst>
            </a:cu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306" name="Google Shape;306;p36"/>
          <p:cNvSpPr txBox="1"/>
          <p:nvPr/>
        </p:nvSpPr>
        <p:spPr>
          <a:xfrm>
            <a:off x="8467" y="0"/>
            <a:ext cx="5120640" cy="6858000"/>
          </a:xfrm>
          <a:prstGeom prst="rect">
            <a:avLst/>
          </a:pr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998"/>
              </a:spcBef>
              <a:spcAft>
                <a:spcPts val="0"/>
              </a:spcAft>
              <a:buClr>
                <a:srgbClr val="000000"/>
              </a:buClr>
              <a:buSzPts val="3000"/>
              <a:buFont typeface="Arial"/>
              <a:buNone/>
            </a:pPr>
            <a:endParaRPr sz="3000" b="1" i="0" u="none" strike="noStrike" cap="none">
              <a:solidFill>
                <a:schemeClr val="lt1"/>
              </a:solidFill>
              <a:latin typeface="Calibri"/>
              <a:ea typeface="Calibri"/>
              <a:cs typeface="Calibri"/>
              <a:sym typeface="Calibri"/>
            </a:endParaRPr>
          </a:p>
          <a:p>
            <a:pPr marL="0" marR="0" lvl="0" indent="0" algn="l" rtl="0">
              <a:lnSpc>
                <a:spcPct val="100000"/>
              </a:lnSpc>
              <a:spcBef>
                <a:spcPts val="998"/>
              </a:spcBef>
              <a:spcAft>
                <a:spcPts val="0"/>
              </a:spcAft>
              <a:buClr>
                <a:srgbClr val="000000"/>
              </a:buClr>
              <a:buSzPts val="3000"/>
              <a:buFont typeface="Arial"/>
              <a:buNone/>
            </a:pPr>
            <a:endParaRPr sz="3000" b="1" i="0" u="none" strike="noStrike" cap="none">
              <a:solidFill>
                <a:schemeClr val="lt1"/>
              </a:solidFill>
              <a:latin typeface="Calibri"/>
              <a:ea typeface="Calibri"/>
              <a:cs typeface="Calibri"/>
              <a:sym typeface="Calibri"/>
            </a:endParaRPr>
          </a:p>
          <a:p>
            <a:pPr marL="0" marR="0" lvl="0" indent="0" algn="l" rtl="0">
              <a:lnSpc>
                <a:spcPct val="100000"/>
              </a:lnSpc>
              <a:spcBef>
                <a:spcPts val="998"/>
              </a:spcBef>
              <a:spcAft>
                <a:spcPts val="0"/>
              </a:spcAft>
              <a:buClr>
                <a:srgbClr val="000000"/>
              </a:buClr>
              <a:buSzPts val="3000"/>
              <a:buFont typeface="Arial"/>
              <a:buNone/>
            </a:pPr>
            <a:endParaRPr sz="3000" b="1" i="0" u="none" strike="noStrike" cap="none">
              <a:solidFill>
                <a:schemeClr val="lt1"/>
              </a:solidFill>
              <a:latin typeface="Calibri"/>
              <a:ea typeface="Calibri"/>
              <a:cs typeface="Calibri"/>
              <a:sym typeface="Calibri"/>
            </a:endParaRPr>
          </a:p>
          <a:p>
            <a:pPr marL="0" marR="0" lvl="0" indent="0" algn="l" rtl="0">
              <a:lnSpc>
                <a:spcPct val="100000"/>
              </a:lnSpc>
              <a:spcBef>
                <a:spcPts val="998"/>
              </a:spcBef>
              <a:spcAft>
                <a:spcPts val="0"/>
              </a:spcAft>
              <a:buClr>
                <a:srgbClr val="000000"/>
              </a:buClr>
              <a:buSzPts val="3000"/>
              <a:buFont typeface="Arial"/>
              <a:buNone/>
            </a:pPr>
            <a:endParaRPr sz="3000" b="1" i="0" u="none" strike="noStrike" cap="none">
              <a:solidFill>
                <a:schemeClr val="lt1"/>
              </a:solidFill>
              <a:latin typeface="Calibri"/>
              <a:ea typeface="Calibri"/>
              <a:cs typeface="Calibri"/>
              <a:sym typeface="Calibri"/>
            </a:endParaRPr>
          </a:p>
          <a:p>
            <a:pPr marL="0" marR="0" lvl="0" indent="0" algn="l" rtl="0">
              <a:lnSpc>
                <a:spcPct val="100000"/>
              </a:lnSpc>
              <a:spcBef>
                <a:spcPts val="998"/>
              </a:spcBef>
              <a:spcAft>
                <a:spcPts val="0"/>
              </a:spcAft>
              <a:buClr>
                <a:srgbClr val="000000"/>
              </a:buClr>
              <a:buSzPts val="3000"/>
              <a:buFont typeface="Arial"/>
              <a:buNone/>
            </a:pPr>
            <a:endParaRPr sz="3000" b="1" i="0" u="none" strike="noStrike" cap="none">
              <a:solidFill>
                <a:schemeClr val="lt1"/>
              </a:solidFill>
              <a:latin typeface="Calibri"/>
              <a:ea typeface="Calibri"/>
              <a:cs typeface="Calibri"/>
              <a:sym typeface="Calibri"/>
            </a:endParaRPr>
          </a:p>
          <a:p>
            <a:pPr marL="0" marR="0" lvl="0" indent="0" algn="l" rtl="0">
              <a:lnSpc>
                <a:spcPct val="100000"/>
              </a:lnSpc>
              <a:spcBef>
                <a:spcPts val="998"/>
              </a:spcBef>
              <a:spcAft>
                <a:spcPts val="0"/>
              </a:spcAft>
              <a:buClr>
                <a:srgbClr val="000000"/>
              </a:buClr>
              <a:buSzPts val="3000"/>
              <a:buFont typeface="Arial"/>
              <a:buNone/>
            </a:pPr>
            <a:endParaRPr sz="3000" b="1" i="0" u="none" strike="noStrike" cap="none">
              <a:solidFill>
                <a:schemeClr val="lt1"/>
              </a:solidFill>
              <a:highlight>
                <a:srgbClr val="FFFF00"/>
              </a:highlight>
              <a:latin typeface="Calibri"/>
              <a:ea typeface="Calibri"/>
              <a:cs typeface="Calibri"/>
              <a:sym typeface="Calibri"/>
            </a:endParaRPr>
          </a:p>
          <a:p>
            <a:pPr marL="0" marR="0" lvl="0" indent="0" algn="l" rtl="0">
              <a:lnSpc>
                <a:spcPct val="100000"/>
              </a:lnSpc>
              <a:spcBef>
                <a:spcPts val="998"/>
              </a:spcBef>
              <a:spcAft>
                <a:spcPts val="0"/>
              </a:spcAft>
              <a:buClr>
                <a:srgbClr val="000000"/>
              </a:buClr>
              <a:buSzPts val="3000"/>
              <a:buFont typeface="Arial"/>
              <a:buNone/>
            </a:pPr>
            <a:endParaRPr sz="3000" b="1" i="0" u="none" strike="noStrike" cap="none">
              <a:solidFill>
                <a:schemeClr val="lt1"/>
              </a:solidFill>
              <a:latin typeface="Arial"/>
              <a:ea typeface="Arial"/>
              <a:cs typeface="Arial"/>
              <a:sym typeface="Arial"/>
            </a:endParaRPr>
          </a:p>
        </p:txBody>
      </p:sp>
      <p:sp>
        <p:nvSpPr>
          <p:cNvPr id="307" name="Google Shape;307;p36"/>
          <p:cNvSpPr txBox="1"/>
          <p:nvPr/>
        </p:nvSpPr>
        <p:spPr>
          <a:xfrm>
            <a:off x="719666" y="2882053"/>
            <a:ext cx="3742267" cy="32111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Electromagnet </a:t>
            </a:r>
            <a:r>
              <a:rPr lang="en-US" sz="2800" b="0" i="0" u="none" strike="noStrike" cap="none">
                <a:solidFill>
                  <a:schemeClr val="lt1"/>
                </a:solidFill>
                <a:latin typeface="Calibri"/>
                <a:ea typeface="Calibri"/>
                <a:cs typeface="Calibri"/>
                <a:sym typeface="Calibri"/>
              </a:rPr>
              <a:t>in stove moves electrons in your pan to create </a:t>
            </a:r>
            <a:r>
              <a:rPr lang="en-US" sz="2800" b="1" i="0" u="none" strike="noStrike" cap="none">
                <a:solidFill>
                  <a:schemeClr val="lt1"/>
                </a:solidFill>
                <a:latin typeface="Calibri"/>
                <a:ea typeface="Calibri"/>
                <a:cs typeface="Calibri"/>
                <a:sym typeface="Calibri"/>
              </a:rPr>
              <a:t>heat.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98"/>
              </a:spcBef>
              <a:spcAft>
                <a:spcPts val="0"/>
              </a:spcAft>
              <a:buClr>
                <a:srgbClr val="000000"/>
              </a:buClr>
              <a:buSzPts val="2800"/>
              <a:buFont typeface="Arial"/>
              <a:buNone/>
            </a:pP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998"/>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The pan becomes the burner.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36"/>
          <p:cNvSpPr txBox="1">
            <a:spLocks noGrp="1"/>
          </p:cNvSpPr>
          <p:nvPr>
            <p:ph type="title"/>
          </p:nvPr>
        </p:nvSpPr>
        <p:spPr>
          <a:xfrm>
            <a:off x="821266" y="873125"/>
            <a:ext cx="35814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a:solidFill>
                  <a:schemeClr val="lt1"/>
                </a:solidFill>
              </a:rPr>
              <a:t>How it works</a:t>
            </a:r>
            <a:endParaRPr/>
          </a:p>
        </p:txBody>
      </p:sp>
      <p:cxnSp>
        <p:nvCxnSpPr>
          <p:cNvPr id="309" name="Google Shape;309;p36"/>
          <p:cNvCxnSpPr/>
          <p:nvPr/>
        </p:nvCxnSpPr>
        <p:spPr>
          <a:xfrm>
            <a:off x="1405466" y="2370668"/>
            <a:ext cx="2421466"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37"/>
          <p:cNvSpPr/>
          <p:nvPr/>
        </p:nvSpPr>
        <p:spPr>
          <a:xfrm>
            <a:off x="396882" y="280374"/>
            <a:ext cx="11438793" cy="1844256"/>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37"/>
          <p:cNvSpPr txBox="1">
            <a:spLocks noGrp="1"/>
          </p:cNvSpPr>
          <p:nvPr>
            <p:ph type="title"/>
          </p:nvPr>
        </p:nvSpPr>
        <p:spPr>
          <a:xfrm>
            <a:off x="546351" y="433545"/>
            <a:ext cx="11139854" cy="9304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en-US" sz="5400">
                <a:solidFill>
                  <a:srgbClr val="FFFFFF"/>
                </a:solidFill>
              </a:rPr>
              <a:t>Induction is: Fast, Safe and Precise</a:t>
            </a:r>
            <a:endParaRPr/>
          </a:p>
        </p:txBody>
      </p:sp>
      <p:cxnSp>
        <p:nvCxnSpPr>
          <p:cNvPr id="317" name="Google Shape;317;p37"/>
          <p:cNvCxnSpPr/>
          <p:nvPr/>
        </p:nvCxnSpPr>
        <p:spPr>
          <a:xfrm>
            <a:off x="2230078" y="1522292"/>
            <a:ext cx="7772400" cy="0"/>
          </a:xfrm>
          <a:prstGeom prst="straightConnector1">
            <a:avLst/>
          </a:prstGeom>
          <a:noFill/>
          <a:ln w="22225" cap="flat" cmpd="sng">
            <a:solidFill>
              <a:srgbClr val="D9D9D9"/>
            </a:solidFill>
            <a:prstDash val="solid"/>
            <a:miter lim="800000"/>
            <a:headEnd type="none" w="sm" len="sm"/>
            <a:tailEnd type="none" w="sm" len="sm"/>
          </a:ln>
        </p:spPr>
      </p:cxnSp>
      <p:pic>
        <p:nvPicPr>
          <p:cNvPr id="318" name="Google Shape;318;p37" descr="A picture containing cup, indoor, wall, table &#10; &#10;Description automatically generated"/>
          <p:cNvPicPr preferRelativeResize="0">
            <a:picLocks noGrp="1"/>
          </p:cNvPicPr>
          <p:nvPr>
            <p:ph type="body" idx="1"/>
          </p:nvPr>
        </p:nvPicPr>
        <p:blipFill rotWithShape="1">
          <a:blip r:embed="rId3">
            <a:alphaModFix/>
          </a:blip>
          <a:srcRect t="1601" b="31379"/>
          <a:stretch/>
        </p:blipFill>
        <p:spPr>
          <a:xfrm>
            <a:off x="331567" y="2522623"/>
            <a:ext cx="5455917" cy="3806027"/>
          </a:xfrm>
          <a:prstGeom prst="rect">
            <a:avLst/>
          </a:prstGeom>
          <a:noFill/>
          <a:ln>
            <a:noFill/>
          </a:ln>
        </p:spPr>
      </p:pic>
      <p:cxnSp>
        <p:nvCxnSpPr>
          <p:cNvPr id="319" name="Google Shape;319;p37"/>
          <p:cNvCxnSpPr/>
          <p:nvPr/>
        </p:nvCxnSpPr>
        <p:spPr>
          <a:xfrm>
            <a:off x="6116278" y="2596836"/>
            <a:ext cx="0" cy="3657600"/>
          </a:xfrm>
          <a:prstGeom prst="straightConnector1">
            <a:avLst/>
          </a:prstGeom>
          <a:noFill/>
          <a:ln w="101600" cap="flat" cmpd="dbl">
            <a:solidFill>
              <a:srgbClr val="595959"/>
            </a:solidFill>
            <a:prstDash val="solid"/>
            <a:miter lim="800000"/>
            <a:headEnd type="none" w="sm" len="sm"/>
            <a:tailEnd type="none" w="sm" len="sm"/>
          </a:ln>
        </p:spPr>
      </p:cxnSp>
      <p:pic>
        <p:nvPicPr>
          <p:cNvPr id="320" name="Google Shape;320;p37" descr="A picture containing indoor, floor, kitchenware &#10; &#10;Description automatically generated"/>
          <p:cNvPicPr preferRelativeResize="0">
            <a:picLocks noGrp="1"/>
          </p:cNvPicPr>
          <p:nvPr>
            <p:ph type="body" idx="2"/>
          </p:nvPr>
        </p:nvPicPr>
        <p:blipFill rotWithShape="1">
          <a:blip r:embed="rId4">
            <a:alphaModFix/>
          </a:blip>
          <a:srcRect r="-2" b="1433"/>
          <a:stretch/>
        </p:blipFill>
        <p:spPr>
          <a:xfrm>
            <a:off x="6445073" y="2522320"/>
            <a:ext cx="5455917" cy="38066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p:nvPr/>
        </p:nvSpPr>
        <p:spPr>
          <a:xfrm>
            <a:off x="8791669" y="5027797"/>
            <a:ext cx="3086700" cy="942600"/>
          </a:xfrm>
          <a:prstGeom prst="rect">
            <a:avLst/>
          </a:prstGeom>
          <a:solidFill>
            <a:schemeClr val="lt1">
              <a:alpha val="0"/>
            </a:schemeClr>
          </a:solidFill>
          <a:ln>
            <a:noFill/>
          </a:ln>
        </p:spPr>
        <p:txBody>
          <a:bodyPr spcFirstLastPara="1" wrap="square" lIns="91425" tIns="45700" rIns="91425" bIns="45700" anchor="t" anchorCtr="0">
            <a:noAutofit/>
          </a:bodyPr>
          <a:lstStyle/>
          <a:p>
            <a:pPr marL="32575" marR="0" lvl="0" indent="0" algn="ctr" rtl="0">
              <a:lnSpc>
                <a:spcPct val="90000"/>
              </a:lnSpc>
              <a:spcBef>
                <a:spcPts val="0"/>
              </a:spcBef>
              <a:spcAft>
                <a:spcPts val="0"/>
              </a:spcAft>
              <a:buClr>
                <a:schemeClr val="dk1"/>
              </a:buClr>
              <a:buSzPts val="1920"/>
              <a:buFont typeface="Corbel"/>
              <a:buNone/>
            </a:pPr>
            <a:r>
              <a:rPr lang="en-US" sz="2400" b="1" i="0" u="none" strike="noStrike" cap="none">
                <a:solidFill>
                  <a:schemeClr val="dk1"/>
                </a:solidFill>
                <a:latin typeface="Arial"/>
                <a:ea typeface="Arial"/>
                <a:cs typeface="Arial"/>
                <a:sym typeface="Arial"/>
              </a:rPr>
              <a:t>Induction</a:t>
            </a:r>
            <a:endParaRPr sz="1400" b="0" i="0" u="none" strike="noStrike" cap="none">
              <a:solidFill>
                <a:srgbClr val="000000"/>
              </a:solidFill>
              <a:latin typeface="Arial"/>
              <a:ea typeface="Arial"/>
              <a:cs typeface="Arial"/>
              <a:sym typeface="Arial"/>
            </a:endParaRPr>
          </a:p>
          <a:p>
            <a:pPr marL="32575" marR="0" lvl="0" indent="0" algn="ctr" rtl="0">
              <a:lnSpc>
                <a:spcPct val="90000"/>
              </a:lnSpc>
              <a:spcBef>
                <a:spcPts val="998"/>
              </a:spcBef>
              <a:spcAft>
                <a:spcPts val="0"/>
              </a:spcAft>
              <a:buClr>
                <a:schemeClr val="dk1"/>
              </a:buClr>
              <a:buSzPts val="1280"/>
              <a:buFont typeface="Corbel"/>
              <a:buNone/>
            </a:pPr>
            <a:r>
              <a:rPr lang="en-US" sz="1800" b="0" i="0" u="none" strike="noStrike" cap="none">
                <a:solidFill>
                  <a:schemeClr val="dk1"/>
                </a:solidFill>
                <a:latin typeface="Arial"/>
                <a:ea typeface="Arial"/>
                <a:cs typeface="Arial"/>
                <a:sym typeface="Arial"/>
              </a:rPr>
              <a:t>$900 - $7,000</a:t>
            </a:r>
            <a:endParaRPr sz="1800" b="0" i="0" u="none" strike="noStrike" cap="none">
              <a:solidFill>
                <a:srgbClr val="000000"/>
              </a:solidFill>
              <a:latin typeface="Arial"/>
              <a:ea typeface="Arial"/>
              <a:cs typeface="Arial"/>
              <a:sym typeface="Arial"/>
            </a:endParaRPr>
          </a:p>
          <a:p>
            <a:pPr marL="32575" marR="0" lvl="0" indent="0" algn="l" rtl="0">
              <a:lnSpc>
                <a:spcPct val="90000"/>
              </a:lnSpc>
              <a:spcBef>
                <a:spcPts val="998"/>
              </a:spcBef>
              <a:spcAft>
                <a:spcPts val="0"/>
              </a:spcAft>
              <a:buClr>
                <a:schemeClr val="dk1"/>
              </a:buClr>
              <a:buSzPts val="984"/>
              <a:buFont typeface="Corbel"/>
              <a:buNone/>
            </a:pPr>
            <a:br>
              <a:rPr lang="en-US" sz="1230" b="0" i="0" u="none" strike="noStrike" cap="none">
                <a:solidFill>
                  <a:schemeClr val="dk1"/>
                </a:solidFill>
                <a:latin typeface="Arial"/>
                <a:ea typeface="Arial"/>
                <a:cs typeface="Arial"/>
                <a:sym typeface="Arial"/>
              </a:rPr>
            </a:br>
            <a:endParaRPr sz="1230" b="0" i="0" u="none" strike="noStrike" cap="none">
              <a:solidFill>
                <a:schemeClr val="dk1"/>
              </a:solidFill>
              <a:latin typeface="Arial"/>
              <a:ea typeface="Arial"/>
              <a:cs typeface="Arial"/>
              <a:sym typeface="Arial"/>
            </a:endParaRPr>
          </a:p>
        </p:txBody>
      </p:sp>
      <p:pic>
        <p:nvPicPr>
          <p:cNvPr id="327" name="Google Shape;327;p38"/>
          <p:cNvPicPr preferRelativeResize="0"/>
          <p:nvPr/>
        </p:nvPicPr>
        <p:blipFill rotWithShape="1">
          <a:blip r:embed="rId3">
            <a:alphaModFix/>
          </a:blip>
          <a:srcRect/>
          <a:stretch/>
        </p:blipFill>
        <p:spPr>
          <a:xfrm>
            <a:off x="200850" y="1815062"/>
            <a:ext cx="3302700" cy="3302700"/>
          </a:xfrm>
          <a:prstGeom prst="rect">
            <a:avLst/>
          </a:prstGeom>
          <a:noFill/>
          <a:ln>
            <a:noFill/>
          </a:ln>
        </p:spPr>
      </p:pic>
      <p:sp>
        <p:nvSpPr>
          <p:cNvPr id="328" name="Google Shape;328;p38"/>
          <p:cNvSpPr txBox="1"/>
          <p:nvPr/>
        </p:nvSpPr>
        <p:spPr>
          <a:xfrm>
            <a:off x="8893900" y="5980325"/>
            <a:ext cx="3250500" cy="824700"/>
          </a:xfrm>
          <a:prstGeom prst="rect">
            <a:avLst/>
          </a:prstGeom>
          <a:solidFill>
            <a:schemeClr val="lt1">
              <a:alpha val="0"/>
            </a:schemeClr>
          </a:solidFill>
          <a:ln>
            <a:noFill/>
          </a:ln>
        </p:spPr>
        <p:txBody>
          <a:bodyPr spcFirstLastPara="1" wrap="square" lIns="91425" tIns="45700" rIns="91425" bIns="45700" anchor="t" anchorCtr="0">
            <a:noAutofit/>
          </a:bodyPr>
          <a:lstStyle/>
          <a:p>
            <a:pPr marL="32575" marR="0" lvl="0" indent="0" algn="l" rtl="0">
              <a:lnSpc>
                <a:spcPct val="90000"/>
              </a:lnSpc>
              <a:spcBef>
                <a:spcPts val="0"/>
              </a:spcBef>
              <a:spcAft>
                <a:spcPts val="0"/>
              </a:spcAft>
              <a:buClr>
                <a:schemeClr val="dk1"/>
              </a:buClr>
              <a:buSzPts val="984"/>
              <a:buFont typeface="Corbel"/>
              <a:buNone/>
            </a:pPr>
            <a:r>
              <a:rPr lang="en-US" sz="1230" b="0" i="0" u="none" strike="noStrike" cap="none">
                <a:solidFill>
                  <a:schemeClr val="dk1"/>
                </a:solidFill>
                <a:latin typeface="Arial"/>
                <a:ea typeface="Arial"/>
                <a:cs typeface="Arial"/>
                <a:sym typeface="Arial"/>
              </a:rPr>
              <a:t>Images: </a:t>
            </a:r>
            <a:endParaRPr sz="1400" b="0" i="0" u="none" strike="noStrike" cap="none">
              <a:solidFill>
                <a:srgbClr val="000000"/>
              </a:solidFill>
              <a:latin typeface="Arial"/>
              <a:ea typeface="Arial"/>
              <a:cs typeface="Arial"/>
              <a:sym typeface="Arial"/>
            </a:endParaRPr>
          </a:p>
          <a:p>
            <a:pPr marL="32575" marR="0" lvl="0" indent="0" algn="l" rtl="0">
              <a:lnSpc>
                <a:spcPct val="90000"/>
              </a:lnSpc>
              <a:spcBef>
                <a:spcPts val="0"/>
              </a:spcBef>
              <a:spcAft>
                <a:spcPts val="0"/>
              </a:spcAft>
              <a:buClr>
                <a:schemeClr val="dk1"/>
              </a:buClr>
              <a:buSzPts val="984"/>
              <a:buFont typeface="Corbel"/>
              <a:buNone/>
            </a:pPr>
            <a:r>
              <a:rPr lang="en-US" sz="1230" b="0" i="0" u="none" strike="noStrike" cap="none">
                <a:solidFill>
                  <a:schemeClr val="dk1"/>
                </a:solidFill>
                <a:latin typeface="Arial"/>
                <a:ea typeface="Arial"/>
                <a:cs typeface="Arial"/>
                <a:sym typeface="Arial"/>
              </a:rPr>
              <a:t>Electric, Frigidaire, Home Depot for $498</a:t>
            </a:r>
            <a:endParaRPr sz="1400" b="0" i="0" u="none" strike="noStrike" cap="none">
              <a:solidFill>
                <a:srgbClr val="000000"/>
              </a:solidFill>
              <a:latin typeface="Arial"/>
              <a:ea typeface="Arial"/>
              <a:cs typeface="Arial"/>
              <a:sym typeface="Arial"/>
            </a:endParaRPr>
          </a:p>
          <a:p>
            <a:pPr marL="32575" marR="0" lvl="0" indent="0" algn="l" rtl="0">
              <a:lnSpc>
                <a:spcPct val="90000"/>
              </a:lnSpc>
              <a:spcBef>
                <a:spcPts val="0"/>
              </a:spcBef>
              <a:spcAft>
                <a:spcPts val="0"/>
              </a:spcAft>
              <a:buClr>
                <a:schemeClr val="dk1"/>
              </a:buClr>
              <a:buSzPts val="984"/>
              <a:buFont typeface="Corbel"/>
              <a:buNone/>
            </a:pPr>
            <a:r>
              <a:rPr lang="en-US" sz="1230" b="0" i="0" u="none" strike="noStrike" cap="none">
                <a:solidFill>
                  <a:schemeClr val="dk1"/>
                </a:solidFill>
                <a:latin typeface="Arial"/>
                <a:ea typeface="Arial"/>
                <a:cs typeface="Arial"/>
                <a:sym typeface="Arial"/>
              </a:rPr>
              <a:t>Induction: 30” Electrolux, Sears, $2130</a:t>
            </a:r>
            <a:endParaRPr sz="1230" b="0" i="0" u="none" strike="noStrike" cap="none">
              <a:solidFill>
                <a:schemeClr val="dk1"/>
              </a:solidFill>
              <a:latin typeface="Arial"/>
              <a:ea typeface="Arial"/>
              <a:cs typeface="Arial"/>
              <a:sym typeface="Arial"/>
            </a:endParaRPr>
          </a:p>
          <a:p>
            <a:pPr marL="32575" marR="0" lvl="0" indent="0" algn="l" rtl="0">
              <a:lnSpc>
                <a:spcPct val="90000"/>
              </a:lnSpc>
              <a:spcBef>
                <a:spcPts val="0"/>
              </a:spcBef>
              <a:spcAft>
                <a:spcPts val="0"/>
              </a:spcAft>
              <a:buClr>
                <a:schemeClr val="dk1"/>
              </a:buClr>
              <a:buSzPts val="984"/>
              <a:buFont typeface="Corbel"/>
              <a:buNone/>
            </a:pPr>
            <a:br>
              <a:rPr lang="en-US" sz="1230" b="0" i="0" u="none" strike="noStrike" cap="none">
                <a:solidFill>
                  <a:schemeClr val="dk1"/>
                </a:solidFill>
                <a:latin typeface="Arial"/>
                <a:ea typeface="Arial"/>
                <a:cs typeface="Arial"/>
                <a:sym typeface="Arial"/>
              </a:rPr>
            </a:br>
            <a:endParaRPr sz="1230" b="0" i="0" u="none" strike="noStrike" cap="none">
              <a:solidFill>
                <a:schemeClr val="dk1"/>
              </a:solidFill>
              <a:latin typeface="Arial"/>
              <a:ea typeface="Arial"/>
              <a:cs typeface="Arial"/>
              <a:sym typeface="Arial"/>
            </a:endParaRPr>
          </a:p>
        </p:txBody>
      </p:sp>
      <p:pic>
        <p:nvPicPr>
          <p:cNvPr id="329" name="Google Shape;329;p38"/>
          <p:cNvPicPr preferRelativeResize="0"/>
          <p:nvPr/>
        </p:nvPicPr>
        <p:blipFill rotWithShape="1">
          <a:blip r:embed="rId4">
            <a:alphaModFix/>
          </a:blip>
          <a:srcRect/>
          <a:stretch/>
        </p:blipFill>
        <p:spPr>
          <a:xfrm>
            <a:off x="9223767" y="1834670"/>
            <a:ext cx="2415399" cy="3092650"/>
          </a:xfrm>
          <a:prstGeom prst="rect">
            <a:avLst/>
          </a:prstGeom>
          <a:noFill/>
          <a:ln>
            <a:noFill/>
          </a:ln>
        </p:spPr>
      </p:pic>
      <p:pic>
        <p:nvPicPr>
          <p:cNvPr id="330" name="Google Shape;330;p38"/>
          <p:cNvPicPr preferRelativeResize="0"/>
          <p:nvPr/>
        </p:nvPicPr>
        <p:blipFill rotWithShape="1">
          <a:blip r:embed="rId5">
            <a:alphaModFix/>
          </a:blip>
          <a:srcRect/>
          <a:stretch/>
        </p:blipFill>
        <p:spPr>
          <a:xfrm>
            <a:off x="4582575" y="1748115"/>
            <a:ext cx="3024450" cy="2120800"/>
          </a:xfrm>
          <a:prstGeom prst="rect">
            <a:avLst/>
          </a:prstGeom>
          <a:noFill/>
          <a:ln>
            <a:noFill/>
          </a:ln>
        </p:spPr>
      </p:pic>
      <p:pic>
        <p:nvPicPr>
          <p:cNvPr id="331" name="Google Shape;331;p38"/>
          <p:cNvPicPr preferRelativeResize="0"/>
          <p:nvPr/>
        </p:nvPicPr>
        <p:blipFill rotWithShape="1">
          <a:blip r:embed="rId6">
            <a:alphaModFix/>
          </a:blip>
          <a:srcRect t="16464" r="249" b="15046"/>
          <a:stretch/>
        </p:blipFill>
        <p:spPr>
          <a:xfrm>
            <a:off x="4839505" y="4367155"/>
            <a:ext cx="2614995" cy="1660025"/>
          </a:xfrm>
          <a:prstGeom prst="rect">
            <a:avLst/>
          </a:prstGeom>
          <a:noFill/>
          <a:ln>
            <a:noFill/>
          </a:ln>
        </p:spPr>
      </p:pic>
      <p:sp>
        <p:nvSpPr>
          <p:cNvPr id="332" name="Google Shape;332;p38"/>
          <p:cNvSpPr txBox="1"/>
          <p:nvPr/>
        </p:nvSpPr>
        <p:spPr>
          <a:xfrm>
            <a:off x="4132199" y="6160455"/>
            <a:ext cx="4029600" cy="591600"/>
          </a:xfrm>
          <a:prstGeom prst="rect">
            <a:avLst/>
          </a:prstGeom>
          <a:solidFill>
            <a:schemeClr val="lt1">
              <a:alpha val="0"/>
            </a:schemeClr>
          </a:solidFill>
          <a:ln>
            <a:noFill/>
          </a:ln>
        </p:spPr>
        <p:txBody>
          <a:bodyPr spcFirstLastPara="1" wrap="square" lIns="91425" tIns="45700" rIns="91425" bIns="45700" anchor="t" anchorCtr="0">
            <a:noAutofit/>
          </a:bodyPr>
          <a:lstStyle/>
          <a:p>
            <a:pPr marL="32575" marR="0" lvl="0" indent="0" algn="ctr" rtl="0">
              <a:lnSpc>
                <a:spcPct val="100000"/>
              </a:lnSpc>
              <a:spcBef>
                <a:spcPts val="0"/>
              </a:spcBef>
              <a:spcAft>
                <a:spcPts val="0"/>
              </a:spcAft>
              <a:buClr>
                <a:schemeClr val="dk1"/>
              </a:buClr>
              <a:buSzPts val="1440"/>
              <a:buFont typeface="Corbel"/>
              <a:buNone/>
            </a:pPr>
            <a:r>
              <a:rPr lang="en-US" sz="1800" b="1" i="0" u="none" strike="noStrike" cap="none">
                <a:solidFill>
                  <a:schemeClr val="dk1"/>
                </a:solidFill>
                <a:latin typeface="Arial"/>
                <a:ea typeface="Arial"/>
                <a:cs typeface="Arial"/>
                <a:sym typeface="Arial"/>
              </a:rPr>
              <a:t>Portable single or double burner</a:t>
            </a:r>
            <a:endParaRPr sz="1400" b="0" i="0" u="none" strike="noStrike" cap="none">
              <a:solidFill>
                <a:srgbClr val="000000"/>
              </a:solidFill>
              <a:latin typeface="Arial"/>
              <a:ea typeface="Arial"/>
              <a:cs typeface="Arial"/>
              <a:sym typeface="Arial"/>
            </a:endParaRPr>
          </a:p>
          <a:p>
            <a:pPr marL="32575" marR="0" lvl="0" indent="0" algn="ctr" rtl="0">
              <a:lnSpc>
                <a:spcPct val="100000"/>
              </a:lnSpc>
              <a:spcBef>
                <a:spcPts val="0"/>
              </a:spcBef>
              <a:spcAft>
                <a:spcPts val="0"/>
              </a:spcAft>
              <a:buClr>
                <a:schemeClr val="dk1"/>
              </a:buClr>
              <a:buSzPts val="1280"/>
              <a:buFont typeface="Corbel"/>
              <a:buNone/>
            </a:pPr>
            <a:r>
              <a:rPr lang="en-US" sz="1600" b="0" i="0" u="none" strike="noStrike" cap="none">
                <a:solidFill>
                  <a:schemeClr val="dk1"/>
                </a:solidFill>
                <a:latin typeface="Arial"/>
                <a:ea typeface="Arial"/>
                <a:cs typeface="Arial"/>
                <a:sym typeface="Arial"/>
              </a:rPr>
              <a:t>$50-500</a:t>
            </a:r>
            <a:endParaRPr sz="1400" b="0" i="0" u="none" strike="noStrike" cap="none">
              <a:solidFill>
                <a:srgbClr val="000000"/>
              </a:solidFill>
              <a:latin typeface="Arial"/>
              <a:ea typeface="Arial"/>
              <a:cs typeface="Arial"/>
              <a:sym typeface="Arial"/>
            </a:endParaRPr>
          </a:p>
        </p:txBody>
      </p:sp>
      <p:sp>
        <p:nvSpPr>
          <p:cNvPr id="333" name="Google Shape;333;p38"/>
          <p:cNvSpPr/>
          <p:nvPr/>
        </p:nvSpPr>
        <p:spPr>
          <a:xfrm>
            <a:off x="0" y="5801193"/>
            <a:ext cx="2788170" cy="10568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38"/>
          <p:cNvSpPr txBox="1"/>
          <p:nvPr/>
        </p:nvSpPr>
        <p:spPr>
          <a:xfrm>
            <a:off x="124619" y="5170210"/>
            <a:ext cx="3545100" cy="942600"/>
          </a:xfrm>
          <a:prstGeom prst="rect">
            <a:avLst/>
          </a:prstGeom>
          <a:solidFill>
            <a:schemeClr val="lt1">
              <a:alpha val="0"/>
            </a:schemeClr>
          </a:solidFill>
          <a:ln>
            <a:noFill/>
          </a:ln>
        </p:spPr>
        <p:txBody>
          <a:bodyPr spcFirstLastPara="1" wrap="square" lIns="91425" tIns="45700" rIns="91425" bIns="45700" anchor="t" anchorCtr="0">
            <a:noAutofit/>
          </a:bodyPr>
          <a:lstStyle/>
          <a:p>
            <a:pPr marL="32575" marR="0" lvl="0" indent="0" algn="ctr" rtl="0">
              <a:lnSpc>
                <a:spcPct val="90000"/>
              </a:lnSpc>
              <a:spcBef>
                <a:spcPts val="0"/>
              </a:spcBef>
              <a:spcAft>
                <a:spcPts val="0"/>
              </a:spcAft>
              <a:buClr>
                <a:schemeClr val="dk1"/>
              </a:buClr>
              <a:buSzPts val="1920"/>
              <a:buFont typeface="Corbel"/>
              <a:buNone/>
            </a:pPr>
            <a:r>
              <a:rPr lang="en-US" sz="2400" b="1" i="0" u="none" strike="noStrike" cap="none">
                <a:solidFill>
                  <a:schemeClr val="dk1"/>
                </a:solidFill>
                <a:latin typeface="Arial"/>
                <a:ea typeface="Arial"/>
                <a:cs typeface="Arial"/>
                <a:sym typeface="Arial"/>
              </a:rPr>
              <a:t>Conventional Electric</a:t>
            </a:r>
            <a:endParaRPr sz="1400" b="0" i="0" u="none" strike="noStrike" cap="none">
              <a:solidFill>
                <a:srgbClr val="000000"/>
              </a:solidFill>
              <a:latin typeface="Arial"/>
              <a:ea typeface="Arial"/>
              <a:cs typeface="Arial"/>
              <a:sym typeface="Arial"/>
            </a:endParaRPr>
          </a:p>
          <a:p>
            <a:pPr marL="32575" marR="0" lvl="0" indent="0" algn="ctr" rtl="0">
              <a:lnSpc>
                <a:spcPct val="90000"/>
              </a:lnSpc>
              <a:spcBef>
                <a:spcPts val="998"/>
              </a:spcBef>
              <a:spcAft>
                <a:spcPts val="0"/>
              </a:spcAft>
              <a:buClr>
                <a:schemeClr val="dk1"/>
              </a:buClr>
              <a:buSzPts val="1280"/>
              <a:buFont typeface="Corbel"/>
              <a:buNone/>
            </a:pPr>
            <a:r>
              <a:rPr lang="en-US" sz="1800" b="0" i="0" u="none" strike="noStrike" cap="none">
                <a:solidFill>
                  <a:schemeClr val="dk1"/>
                </a:solidFill>
                <a:latin typeface="Arial"/>
                <a:ea typeface="Arial"/>
                <a:cs typeface="Arial"/>
                <a:sym typeface="Arial"/>
              </a:rPr>
              <a:t>$500- $2,000</a:t>
            </a:r>
            <a:endParaRPr sz="1800" b="0" i="0" u="none" strike="noStrike" cap="none">
              <a:solidFill>
                <a:srgbClr val="000000"/>
              </a:solidFill>
              <a:latin typeface="Arial"/>
              <a:ea typeface="Arial"/>
              <a:cs typeface="Arial"/>
              <a:sym typeface="Arial"/>
            </a:endParaRPr>
          </a:p>
          <a:p>
            <a:pPr marL="32575" marR="0" lvl="0" indent="0" algn="l" rtl="0">
              <a:lnSpc>
                <a:spcPct val="90000"/>
              </a:lnSpc>
              <a:spcBef>
                <a:spcPts val="998"/>
              </a:spcBef>
              <a:spcAft>
                <a:spcPts val="0"/>
              </a:spcAft>
              <a:buClr>
                <a:schemeClr val="dk1"/>
              </a:buClr>
              <a:buSzPts val="984"/>
              <a:buFont typeface="Corbel"/>
              <a:buNone/>
            </a:pPr>
            <a:br>
              <a:rPr lang="en-US" sz="1230" b="0" i="0" u="none" strike="noStrike" cap="none">
                <a:solidFill>
                  <a:schemeClr val="dk1"/>
                </a:solidFill>
                <a:latin typeface="Arial"/>
                <a:ea typeface="Arial"/>
                <a:cs typeface="Arial"/>
                <a:sym typeface="Arial"/>
              </a:rPr>
            </a:br>
            <a:endParaRPr sz="1230" b="0" i="0" u="none" strike="noStrike" cap="none">
              <a:solidFill>
                <a:schemeClr val="dk1"/>
              </a:solidFill>
              <a:latin typeface="Arial"/>
              <a:ea typeface="Arial"/>
              <a:cs typeface="Arial"/>
              <a:sym typeface="Arial"/>
            </a:endParaRPr>
          </a:p>
        </p:txBody>
      </p:sp>
      <p:sp>
        <p:nvSpPr>
          <p:cNvPr id="335" name="Google Shape;335;p38"/>
          <p:cNvSpPr txBox="1"/>
          <p:nvPr/>
        </p:nvSpPr>
        <p:spPr>
          <a:xfrm>
            <a:off x="4513718" y="3901571"/>
            <a:ext cx="3086700" cy="942600"/>
          </a:xfrm>
          <a:prstGeom prst="rect">
            <a:avLst/>
          </a:prstGeom>
          <a:solidFill>
            <a:schemeClr val="lt1">
              <a:alpha val="0"/>
            </a:schemeClr>
          </a:solidFill>
          <a:ln>
            <a:noFill/>
          </a:ln>
        </p:spPr>
        <p:txBody>
          <a:bodyPr spcFirstLastPara="1" wrap="square" lIns="91425" tIns="45700" rIns="91425" bIns="45700" anchor="t" anchorCtr="0">
            <a:noAutofit/>
          </a:bodyPr>
          <a:lstStyle/>
          <a:p>
            <a:pPr marL="32575" marR="0" lvl="0" indent="0" algn="ctr" rtl="0">
              <a:lnSpc>
                <a:spcPct val="90000"/>
              </a:lnSpc>
              <a:spcBef>
                <a:spcPts val="0"/>
              </a:spcBef>
              <a:spcAft>
                <a:spcPts val="0"/>
              </a:spcAft>
              <a:buClr>
                <a:schemeClr val="dk1"/>
              </a:buClr>
              <a:buSzPts val="1600"/>
              <a:buFont typeface="Corbel"/>
              <a:buNone/>
            </a:pPr>
            <a:r>
              <a:rPr lang="en-US" sz="2000" b="1" i="0" u="none" strike="noStrike" cap="none">
                <a:solidFill>
                  <a:schemeClr val="dk1"/>
                </a:solidFill>
                <a:latin typeface="Arial"/>
                <a:ea typeface="Arial"/>
                <a:cs typeface="Arial"/>
                <a:sym typeface="Arial"/>
              </a:rPr>
              <a:t>Stove Top</a:t>
            </a:r>
            <a:endParaRPr sz="1400" b="0" i="0" u="none" strike="noStrike" cap="none">
              <a:solidFill>
                <a:srgbClr val="000000"/>
              </a:solidFill>
              <a:latin typeface="Arial"/>
              <a:ea typeface="Arial"/>
              <a:cs typeface="Arial"/>
              <a:sym typeface="Arial"/>
            </a:endParaRPr>
          </a:p>
          <a:p>
            <a:pPr marL="32575" marR="0" lvl="0" indent="0" algn="ctr" rtl="0">
              <a:lnSpc>
                <a:spcPct val="90000"/>
              </a:lnSpc>
              <a:spcBef>
                <a:spcPts val="0"/>
              </a:spcBef>
              <a:spcAft>
                <a:spcPts val="0"/>
              </a:spcAft>
              <a:buClr>
                <a:schemeClr val="dk1"/>
              </a:buClr>
              <a:buSzPts val="1280"/>
              <a:buFont typeface="Corbel"/>
              <a:buNone/>
            </a:pPr>
            <a:r>
              <a:rPr lang="en-US" sz="1600" b="0" i="0" u="none" strike="noStrike" cap="none">
                <a:solidFill>
                  <a:schemeClr val="dk1"/>
                </a:solidFill>
                <a:latin typeface="Arial"/>
                <a:ea typeface="Arial"/>
                <a:cs typeface="Arial"/>
                <a:sym typeface="Arial"/>
              </a:rPr>
              <a:t>$890- $6,000</a:t>
            </a:r>
            <a:endParaRPr sz="1400" b="0" i="0" u="none" strike="noStrike" cap="none">
              <a:solidFill>
                <a:srgbClr val="000000"/>
              </a:solidFill>
              <a:latin typeface="Arial"/>
              <a:ea typeface="Arial"/>
              <a:cs typeface="Arial"/>
              <a:sym typeface="Arial"/>
            </a:endParaRPr>
          </a:p>
          <a:p>
            <a:pPr marL="32575" marR="0" lvl="0" indent="0" algn="l" rtl="0">
              <a:lnSpc>
                <a:spcPct val="90000"/>
              </a:lnSpc>
              <a:spcBef>
                <a:spcPts val="998"/>
              </a:spcBef>
              <a:spcAft>
                <a:spcPts val="0"/>
              </a:spcAft>
              <a:buClr>
                <a:schemeClr val="dk1"/>
              </a:buClr>
              <a:buSzPts val="984"/>
              <a:buFont typeface="Corbel"/>
              <a:buNone/>
            </a:pPr>
            <a:br>
              <a:rPr lang="en-US" sz="1230" b="0" i="0" u="none" strike="noStrike" cap="none">
                <a:solidFill>
                  <a:schemeClr val="dk1"/>
                </a:solidFill>
                <a:latin typeface="Arial"/>
                <a:ea typeface="Arial"/>
                <a:cs typeface="Arial"/>
                <a:sym typeface="Arial"/>
              </a:rPr>
            </a:br>
            <a:endParaRPr sz="1230" b="0" i="0" u="none" strike="noStrike" cap="none">
              <a:solidFill>
                <a:schemeClr val="dk1"/>
              </a:solidFill>
              <a:latin typeface="Arial"/>
              <a:ea typeface="Arial"/>
              <a:cs typeface="Arial"/>
              <a:sym typeface="Arial"/>
            </a:endParaRPr>
          </a:p>
        </p:txBody>
      </p:sp>
      <p:sp>
        <p:nvSpPr>
          <p:cNvPr id="336" name="Google Shape;336;p38"/>
          <p:cNvSpPr/>
          <p:nvPr/>
        </p:nvSpPr>
        <p:spPr>
          <a:xfrm>
            <a:off x="0" y="0"/>
            <a:ext cx="12192000" cy="16002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400" b="1" i="0" u="none" strike="noStrike" cap="none">
                <a:solidFill>
                  <a:schemeClr val="lt1"/>
                </a:solidFill>
                <a:latin typeface="Calibri"/>
                <a:ea typeface="Calibri"/>
                <a:cs typeface="Calibri"/>
                <a:sym typeface="Calibri"/>
              </a:rPr>
              <a:t>Wide Variety of Options &amp; Prices</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7"/>
          <p:cNvPicPr preferRelativeResize="0"/>
          <p:nvPr/>
        </p:nvPicPr>
        <p:blipFill rotWithShape="1">
          <a:blip r:embed="rId3">
            <a:alphaModFix/>
          </a:blip>
          <a:srcRect r="55005"/>
          <a:stretch/>
        </p:blipFill>
        <p:spPr>
          <a:xfrm>
            <a:off x="209863" y="179883"/>
            <a:ext cx="4202243" cy="6274553"/>
          </a:xfrm>
          <a:prstGeom prst="rect">
            <a:avLst/>
          </a:prstGeom>
          <a:noFill/>
          <a:ln>
            <a:noFill/>
          </a:ln>
        </p:spPr>
      </p:pic>
      <p:pic>
        <p:nvPicPr>
          <p:cNvPr id="205" name="Google Shape;205;p27"/>
          <p:cNvPicPr preferRelativeResize="0"/>
          <p:nvPr/>
        </p:nvPicPr>
        <p:blipFill rotWithShape="1">
          <a:blip r:embed="rId4">
            <a:alphaModFix/>
          </a:blip>
          <a:srcRect/>
          <a:stretch/>
        </p:blipFill>
        <p:spPr>
          <a:xfrm>
            <a:off x="1834993" y="320401"/>
            <a:ext cx="2361449" cy="610328"/>
          </a:xfrm>
          <a:prstGeom prst="rect">
            <a:avLst/>
          </a:prstGeom>
          <a:noFill/>
          <a:ln>
            <a:noFill/>
          </a:ln>
        </p:spPr>
      </p:pic>
      <p:pic>
        <p:nvPicPr>
          <p:cNvPr id="206" name="Google Shape;206;p27"/>
          <p:cNvPicPr preferRelativeResize="0"/>
          <p:nvPr/>
        </p:nvPicPr>
        <p:blipFill rotWithShape="1">
          <a:blip r:embed="rId3">
            <a:alphaModFix/>
          </a:blip>
          <a:srcRect l="48575" b="16680"/>
          <a:stretch/>
        </p:blipFill>
        <p:spPr>
          <a:xfrm>
            <a:off x="8223548" y="149902"/>
            <a:ext cx="3742150" cy="4116875"/>
          </a:xfrm>
          <a:prstGeom prst="rect">
            <a:avLst/>
          </a:prstGeom>
          <a:noFill/>
          <a:ln>
            <a:noFill/>
          </a:ln>
        </p:spPr>
      </p:pic>
      <p:sp>
        <p:nvSpPr>
          <p:cNvPr id="207" name="Google Shape;207;p27"/>
          <p:cNvSpPr txBox="1">
            <a:spLocks noGrp="1"/>
          </p:cNvSpPr>
          <p:nvPr>
            <p:ph type="title"/>
          </p:nvPr>
        </p:nvSpPr>
        <p:spPr>
          <a:xfrm>
            <a:off x="4601717" y="365125"/>
            <a:ext cx="380750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a:solidFill>
                  <a:schemeClr val="lt1"/>
                </a:solidFill>
              </a:rPr>
              <a:t>Fracked Gas</a:t>
            </a:r>
            <a:endParaRPr/>
          </a:p>
        </p:txBody>
      </p:sp>
      <p:sp>
        <p:nvSpPr>
          <p:cNvPr id="208" name="Google Shape;208;p27"/>
          <p:cNvSpPr txBox="1">
            <a:spLocks noGrp="1"/>
          </p:cNvSpPr>
          <p:nvPr>
            <p:ph type="body" idx="1"/>
          </p:nvPr>
        </p:nvSpPr>
        <p:spPr>
          <a:xfrm>
            <a:off x="4557011" y="1304143"/>
            <a:ext cx="3567658" cy="40033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a:solidFill>
                  <a:schemeClr val="lt1"/>
                </a:solidFill>
              </a:rPr>
              <a:t>(Chemically extracted) </a:t>
            </a:r>
            <a:endParaRPr/>
          </a:p>
        </p:txBody>
      </p:sp>
      <p:sp>
        <p:nvSpPr>
          <p:cNvPr id="209" name="Google Shape;209;p27"/>
          <p:cNvSpPr/>
          <p:nvPr/>
        </p:nvSpPr>
        <p:spPr>
          <a:xfrm flipH="1">
            <a:off x="3396783" y="686131"/>
            <a:ext cx="948600" cy="646200"/>
          </a:xfrm>
          <a:prstGeom prst="striped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7"/>
          <p:cNvSpPr txBox="1"/>
          <p:nvPr/>
        </p:nvSpPr>
        <p:spPr>
          <a:xfrm>
            <a:off x="4637314" y="2645229"/>
            <a:ext cx="3575957" cy="3367238"/>
          </a:xfrm>
          <a:prstGeom prst="rect">
            <a:avLst/>
          </a:prstGeom>
          <a:noFill/>
          <a:ln>
            <a:noFill/>
          </a:ln>
          <a:effectLst>
            <a:outerShdw blurRad="50800" dist="50800" dir="5400000" algn="ctr" rotWithShape="0">
              <a:srgbClr val="BFBFBF"/>
            </a:outerShdw>
          </a:effectLst>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2800" b="1" i="0" u="none" strike="noStrike" cap="none">
                <a:solidFill>
                  <a:schemeClr val="lt1"/>
                </a:solidFill>
                <a:latin typeface="Calibri"/>
                <a:ea typeface="Calibri"/>
                <a:cs typeface="Calibri"/>
                <a:sym typeface="Calibri"/>
              </a:rPr>
              <a:t>Gas Deposit</a:t>
            </a:r>
            <a:r>
              <a:rPr lang="en-US" sz="2800" b="0" i="0" u="none" strike="noStrike" cap="none">
                <a:solidFill>
                  <a:schemeClr val="lt1"/>
                </a:solidFill>
                <a:latin typeface="Calibri"/>
                <a:ea typeface="Calibri"/>
                <a:cs typeface="Calibri"/>
                <a:sym typeface="Calibri"/>
              </a:rPr>
              <a:t>: Lots of small “bubbles” in shale rock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lt1"/>
              </a:buClr>
              <a:buSzPts val="2400"/>
              <a:buFont typeface="Arial"/>
              <a:buNone/>
            </a:pPr>
            <a:r>
              <a:rPr lang="en-US" sz="2800" b="1" i="0" u="none" strike="noStrike" cap="none">
                <a:solidFill>
                  <a:schemeClr val="lt1"/>
                </a:solidFill>
                <a:latin typeface="Calibri"/>
                <a:ea typeface="Calibri"/>
                <a:cs typeface="Calibri"/>
                <a:sym typeface="Calibri"/>
              </a:rPr>
              <a:t>Method</a:t>
            </a:r>
            <a:r>
              <a:rPr lang="en-US" sz="2800" b="0" i="0" u="none" strike="noStrike" cap="none">
                <a:solidFill>
                  <a:schemeClr val="lt1"/>
                </a:solidFill>
                <a:latin typeface="Calibri"/>
                <a:ea typeface="Calibri"/>
                <a:cs typeface="Calibri"/>
                <a:sym typeface="Calibri"/>
              </a:rPr>
              <a:t>: Water, sand and </a:t>
            </a:r>
            <a:r>
              <a:rPr lang="en-US" sz="2800" b="0" i="1" u="none" strike="noStrike" cap="none">
                <a:solidFill>
                  <a:schemeClr val="lt1"/>
                </a:solidFill>
                <a:latin typeface="Calibri"/>
                <a:ea typeface="Calibri"/>
                <a:cs typeface="Calibri"/>
                <a:sym typeface="Calibri"/>
              </a:rPr>
              <a:t>chemicals</a:t>
            </a:r>
            <a:r>
              <a:rPr lang="en-US" sz="2800" b="0" i="0" u="none" strike="noStrike" cap="none">
                <a:solidFill>
                  <a:schemeClr val="lt1"/>
                </a:solidFill>
                <a:latin typeface="Calibri"/>
                <a:ea typeface="Calibri"/>
                <a:cs typeface="Calibri"/>
                <a:sym typeface="Calibri"/>
              </a:rPr>
              <a:t> pumped in to fracture the rock and release the gas.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800" b="0" i="0" u="none" strike="noStrike" cap="none">
              <a:solidFill>
                <a:srgbClr val="333333"/>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272921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28"/>
          <p:cNvSpPr/>
          <p:nvPr/>
        </p:nvSpPr>
        <p:spPr>
          <a:xfrm>
            <a:off x="0" y="0"/>
            <a:ext cx="2013557" cy="6858000"/>
          </a:xfrm>
          <a:prstGeom prst="rect">
            <a:avLst/>
          </a:prstGeom>
          <a:solidFill>
            <a:srgbClr val="A768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28"/>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Gas Is Changing </a:t>
            </a:r>
            <a:r>
              <a:rPr lang="en-US" sz="2600" b="1">
                <a:solidFill>
                  <a:srgbClr val="FFFFFF"/>
                </a:solidFill>
              </a:rPr>
              <a:t>Across America</a:t>
            </a:r>
            <a:br>
              <a:rPr lang="en-US" sz="2600" b="0" i="0" u="none" strike="noStrike" cap="none">
                <a:solidFill>
                  <a:srgbClr val="FFFFFF"/>
                </a:solidFill>
                <a:latin typeface="Arial"/>
                <a:ea typeface="Arial"/>
                <a:cs typeface="Arial"/>
                <a:sym typeface="Arial"/>
              </a:rPr>
            </a:br>
            <a:endParaRPr sz="2600">
              <a:solidFill>
                <a:srgbClr val="FFFFFF"/>
              </a:solidFill>
            </a:endParaRPr>
          </a:p>
        </p:txBody>
      </p:sp>
      <p:pic>
        <p:nvPicPr>
          <p:cNvPr id="219" name="Google Shape;219;p28"/>
          <p:cNvPicPr preferRelativeResize="0"/>
          <p:nvPr/>
        </p:nvPicPr>
        <p:blipFill rotWithShape="1">
          <a:blip r:embed="rId3">
            <a:alphaModFix/>
          </a:blip>
          <a:srcRect b="17120"/>
          <a:stretch/>
        </p:blipFill>
        <p:spPr>
          <a:xfrm>
            <a:off x="4038600" y="1193241"/>
            <a:ext cx="7188199" cy="4468129"/>
          </a:xfrm>
          <a:prstGeom prst="rect">
            <a:avLst/>
          </a:prstGeom>
          <a:noFill/>
          <a:ln>
            <a:noFill/>
          </a:ln>
        </p:spPr>
      </p:pic>
    </p:spTree>
    <p:extLst>
      <p:ext uri="{BB962C8B-B14F-4D97-AF65-F5344CB8AC3E}">
        <p14:creationId xmlns:p14="http://schemas.microsoft.com/office/powerpoint/2010/main" val="25178584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1263</Words>
  <Application>Microsoft Office PowerPoint</Application>
  <PresentationFormat>Widescreen</PresentationFormat>
  <Paragraphs>122</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Corbel</vt:lpstr>
      <vt:lpstr>Open Sans</vt:lpstr>
      <vt:lpstr>Office Theme</vt:lpstr>
      <vt:lpstr>Office Theme</vt:lpstr>
      <vt:lpstr>Taste the Future</vt:lpstr>
      <vt:lpstr>Created by HEET &amp; Mothers Out Front</vt:lpstr>
      <vt:lpstr>Induction Cooking</vt:lpstr>
      <vt:lpstr>PowerPoint Presentation</vt:lpstr>
      <vt:lpstr>How it works</vt:lpstr>
      <vt:lpstr>Induction is: Fast, Safe and Precise</vt:lpstr>
      <vt:lpstr>PowerPoint Presentation</vt:lpstr>
      <vt:lpstr>Fracked Gas</vt:lpstr>
      <vt:lpstr>Gas Is Changing Across America </vt:lpstr>
      <vt:lpstr>Gas Is Changing Across America </vt:lpstr>
      <vt:lpstr>But what’s in it?</vt:lpstr>
      <vt:lpstr>Gas Contaminants found in MA</vt:lpstr>
      <vt:lpstr>PowerPoint Presentation</vt:lpstr>
      <vt:lpstr>Ventilate when using Gas Stoves</vt:lpstr>
      <vt:lpstr>Other Actions...</vt:lpstr>
      <vt:lpstr>Build the transition you want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Taste the Future</dc:title>
  <dc:creator>Beverly Craig</dc:creator>
  <cp:lastModifiedBy>Beverly Craig</cp:lastModifiedBy>
  <cp:revision>2</cp:revision>
  <dcterms:modified xsi:type="dcterms:W3CDTF">2019-08-27T16:09:17Z</dcterms:modified>
</cp:coreProperties>
</file>